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m" ContentType="application/vnd.ms-excel.sheet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1" r:id="rId1"/>
  </p:sldMasterIdLst>
  <p:notesMasterIdLst>
    <p:notesMasterId r:id="rId28"/>
  </p:notesMasterIdLst>
  <p:handoutMasterIdLst>
    <p:handoutMasterId r:id="rId29"/>
  </p:handoutMasterIdLst>
  <p:sldIdLst>
    <p:sldId id="748" r:id="rId2"/>
    <p:sldId id="1316" r:id="rId3"/>
    <p:sldId id="736" r:id="rId4"/>
    <p:sldId id="615" r:id="rId5"/>
    <p:sldId id="811" r:id="rId6"/>
    <p:sldId id="1644" r:id="rId7"/>
    <p:sldId id="822" r:id="rId8"/>
    <p:sldId id="737" r:id="rId9"/>
    <p:sldId id="1623" r:id="rId10"/>
    <p:sldId id="753" r:id="rId11"/>
    <p:sldId id="718" r:id="rId12"/>
    <p:sldId id="1624" r:id="rId13"/>
    <p:sldId id="754" r:id="rId14"/>
    <p:sldId id="964" r:id="rId15"/>
    <p:sldId id="1066" r:id="rId16"/>
    <p:sldId id="814" r:id="rId17"/>
    <p:sldId id="1160" r:id="rId18"/>
    <p:sldId id="808" r:id="rId19"/>
    <p:sldId id="1050" r:id="rId20"/>
    <p:sldId id="1198" r:id="rId21"/>
    <p:sldId id="1645" r:id="rId22"/>
    <p:sldId id="784" r:id="rId23"/>
    <p:sldId id="1327" r:id="rId24"/>
    <p:sldId id="810" r:id="rId25"/>
    <p:sldId id="1647" r:id="rId26"/>
    <p:sldId id="1646" r:id="rId27"/>
  </p:sldIdLst>
  <p:sldSz cx="9144000" cy="6858000" type="letter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86395"/>
  </p:normalViewPr>
  <p:slideViewPr>
    <p:cSldViewPr>
      <p:cViewPr varScale="1">
        <p:scale>
          <a:sx n="110" d="100"/>
          <a:sy n="110" d="100"/>
        </p:scale>
        <p:origin x="121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86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91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309978768577506E-2"/>
          <c:y val="8.5585585585585627E-2"/>
          <c:w val="0.54572993031043515"/>
          <c:h val="0.7522522522522520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Two-Way DL</c:v>
                </c:pt>
              </c:strCache>
            </c:strRef>
          </c:tx>
          <c:spPr>
            <a:ln w="8780">
              <a:solidFill>
                <a:srgbClr val="FFFFFF"/>
              </a:solidFill>
              <a:prstDash val="solid"/>
            </a:ln>
          </c:spPr>
          <c:marker>
            <c:symbol val="circle"/>
            <c:size val="2"/>
            <c:spPr>
              <a:solidFill>
                <a:srgbClr val="FF1ED2"/>
              </a:solidFill>
              <a:ln>
                <a:solidFill>
                  <a:srgbClr val="FFFFFF"/>
                </a:solidFill>
                <a:prstDash val="solid"/>
              </a:ln>
            </c:spPr>
          </c:marker>
          <c:cat>
            <c:numRef>
              <c:f>Sheet1!$B$1:$M$1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cat>
          <c:val>
            <c:numRef>
              <c:f>Sheet1!$B$2:$M$2</c:f>
              <c:numCache>
                <c:formatCode>0</c:formatCode>
                <c:ptCount val="12"/>
                <c:pt idx="1">
                  <c:v>23</c:v>
                </c:pt>
                <c:pt idx="2">
                  <c:v>29</c:v>
                </c:pt>
                <c:pt idx="3">
                  <c:v>35</c:v>
                </c:pt>
                <c:pt idx="4">
                  <c:v>40</c:v>
                </c:pt>
                <c:pt idx="5">
                  <c:v>45</c:v>
                </c:pt>
                <c:pt idx="6">
                  <c:v>49</c:v>
                </c:pt>
                <c:pt idx="7">
                  <c:v>54</c:v>
                </c:pt>
                <c:pt idx="8">
                  <c:v>56</c:v>
                </c:pt>
                <c:pt idx="9">
                  <c:v>58</c:v>
                </c:pt>
                <c:pt idx="10">
                  <c:v>59</c:v>
                </c:pt>
                <c:pt idx="11">
                  <c:v>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AB9-D54A-903E-9602953ED30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One-Way DL</c:v>
                </c:pt>
              </c:strCache>
            </c:strRef>
          </c:tx>
          <c:spPr>
            <a:ln w="8780">
              <a:solidFill>
                <a:srgbClr val="FFFFFF"/>
              </a:solidFill>
              <a:prstDash val="solid"/>
            </a:ln>
          </c:spPr>
          <c:marker>
            <c:symbol val="circle"/>
            <c:size val="2"/>
            <c:spPr>
              <a:solidFill>
                <a:srgbClr val="DD2D32"/>
              </a:solidFill>
              <a:ln>
                <a:solidFill>
                  <a:srgbClr val="FFFFFF"/>
                </a:solidFill>
                <a:prstDash val="solid"/>
              </a:ln>
            </c:spPr>
          </c:marker>
          <c:cat>
            <c:numRef>
              <c:f>Sheet1!$B$1:$M$1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cat>
          <c:val>
            <c:numRef>
              <c:f>Sheet1!$B$3:$M$3</c:f>
              <c:numCache>
                <c:formatCode>0</c:formatCode>
                <c:ptCount val="12"/>
                <c:pt idx="1">
                  <c:v>24</c:v>
                </c:pt>
                <c:pt idx="2">
                  <c:v>29</c:v>
                </c:pt>
                <c:pt idx="3">
                  <c:v>34</c:v>
                </c:pt>
                <c:pt idx="4">
                  <c:v>39</c:v>
                </c:pt>
                <c:pt idx="5">
                  <c:v>43</c:v>
                </c:pt>
                <c:pt idx="6">
                  <c:v>46</c:v>
                </c:pt>
                <c:pt idx="7">
                  <c:v>49</c:v>
                </c:pt>
                <c:pt idx="8">
                  <c:v>51</c:v>
                </c:pt>
                <c:pt idx="9">
                  <c:v>52</c:v>
                </c:pt>
                <c:pt idx="10">
                  <c:v>53</c:v>
                </c:pt>
                <c:pt idx="11">
                  <c:v>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AB9-D54A-903E-9602953ED30A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Early Exit BE + Content ESL</c:v>
                </c:pt>
              </c:strCache>
            </c:strRef>
          </c:tx>
          <c:spPr>
            <a:ln w="8780">
              <a:solidFill>
                <a:srgbClr val="FFFFFF"/>
              </a:solidFill>
              <a:prstDash val="solid"/>
            </a:ln>
          </c:spPr>
          <c:marker>
            <c:symbol val="circle"/>
            <c:size val="2"/>
            <c:spPr>
              <a:solidFill>
                <a:srgbClr val="FF6600"/>
              </a:solidFill>
              <a:ln>
                <a:solidFill>
                  <a:srgbClr val="FFFFFF"/>
                </a:solidFill>
                <a:prstDash val="solid"/>
              </a:ln>
            </c:spPr>
          </c:marker>
          <c:cat>
            <c:numRef>
              <c:f>Sheet1!$B$1:$M$1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cat>
          <c:val>
            <c:numRef>
              <c:f>Sheet1!$B$4:$M$4</c:f>
              <c:numCache>
                <c:formatCode>0</c:formatCode>
                <c:ptCount val="12"/>
                <c:pt idx="1">
                  <c:v>24</c:v>
                </c:pt>
                <c:pt idx="2">
                  <c:v>29</c:v>
                </c:pt>
                <c:pt idx="3">
                  <c:v>34</c:v>
                </c:pt>
                <c:pt idx="4">
                  <c:v>36</c:v>
                </c:pt>
                <c:pt idx="5">
                  <c:v>37</c:v>
                </c:pt>
                <c:pt idx="6">
                  <c:v>38</c:v>
                </c:pt>
                <c:pt idx="7">
                  <c:v>40</c:v>
                </c:pt>
                <c:pt idx="8">
                  <c:v>40</c:v>
                </c:pt>
                <c:pt idx="9">
                  <c:v>40</c:v>
                </c:pt>
                <c:pt idx="10">
                  <c:v>40</c:v>
                </c:pt>
                <c:pt idx="11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AB9-D54A-903E-9602953ED30A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Early-Exit + Trad. ESL</c:v>
                </c:pt>
              </c:strCache>
            </c:strRef>
          </c:tx>
          <c:spPr>
            <a:ln w="8780">
              <a:solidFill>
                <a:srgbClr val="FFFFFF"/>
              </a:solidFill>
              <a:prstDash val="solid"/>
            </a:ln>
          </c:spPr>
          <c:marker>
            <c:symbol val="circle"/>
            <c:size val="2"/>
            <c:spPr>
              <a:solidFill>
                <a:srgbClr val="FFF58C"/>
              </a:solidFill>
              <a:ln>
                <a:solidFill>
                  <a:srgbClr val="FFFFFF"/>
                </a:solidFill>
                <a:prstDash val="solid"/>
              </a:ln>
            </c:spPr>
          </c:marker>
          <c:cat>
            <c:numRef>
              <c:f>Sheet1!$B$1:$M$1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cat>
          <c:val>
            <c:numRef>
              <c:f>Sheet1!$B$5:$M$5</c:f>
              <c:numCache>
                <c:formatCode>0</c:formatCode>
                <c:ptCount val="12"/>
                <c:pt idx="1">
                  <c:v>24</c:v>
                </c:pt>
                <c:pt idx="2">
                  <c:v>29</c:v>
                </c:pt>
                <c:pt idx="3">
                  <c:v>34</c:v>
                </c:pt>
                <c:pt idx="4">
                  <c:v>35</c:v>
                </c:pt>
                <c:pt idx="5">
                  <c:v>37</c:v>
                </c:pt>
                <c:pt idx="6">
                  <c:v>37</c:v>
                </c:pt>
                <c:pt idx="7">
                  <c:v>38</c:v>
                </c:pt>
                <c:pt idx="8">
                  <c:v>37</c:v>
                </c:pt>
                <c:pt idx="9">
                  <c:v>37</c:v>
                </c:pt>
                <c:pt idx="10">
                  <c:v>36</c:v>
                </c:pt>
                <c:pt idx="11">
                  <c:v>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AB9-D54A-903E-9602953ED30A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Content-Based ESL</c:v>
                </c:pt>
              </c:strCache>
            </c:strRef>
          </c:tx>
          <c:spPr>
            <a:ln w="8780">
              <a:solidFill>
                <a:srgbClr val="FFFFFF"/>
              </a:solidFill>
              <a:prstDash val="solid"/>
            </a:ln>
          </c:spPr>
          <c:marker>
            <c:symbol val="circle"/>
            <c:size val="2"/>
            <c:spPr>
              <a:solidFill>
                <a:srgbClr val="00FF00"/>
              </a:solidFill>
              <a:ln>
                <a:solidFill>
                  <a:srgbClr val="FFFFFF"/>
                </a:solidFill>
                <a:prstDash val="solid"/>
              </a:ln>
            </c:spPr>
          </c:marker>
          <c:cat>
            <c:numRef>
              <c:f>Sheet1!$B$1:$M$1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cat>
          <c:val>
            <c:numRef>
              <c:f>Sheet1!$B$6:$M$6</c:f>
              <c:numCache>
                <c:formatCode>0</c:formatCode>
                <c:ptCount val="12"/>
                <c:pt idx="1">
                  <c:v>23</c:v>
                </c:pt>
                <c:pt idx="2">
                  <c:v>29</c:v>
                </c:pt>
                <c:pt idx="3">
                  <c:v>34</c:v>
                </c:pt>
                <c:pt idx="4">
                  <c:v>35</c:v>
                </c:pt>
                <c:pt idx="5">
                  <c:v>37</c:v>
                </c:pt>
                <c:pt idx="6">
                  <c:v>37</c:v>
                </c:pt>
                <c:pt idx="7">
                  <c:v>37</c:v>
                </c:pt>
                <c:pt idx="8">
                  <c:v>36</c:v>
                </c:pt>
                <c:pt idx="9">
                  <c:v>36</c:v>
                </c:pt>
                <c:pt idx="10">
                  <c:v>35</c:v>
                </c:pt>
                <c:pt idx="11">
                  <c:v>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AB9-D54A-903E-9602953ED30A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ESL Pullout</c:v>
                </c:pt>
              </c:strCache>
            </c:strRef>
          </c:tx>
          <c:spPr>
            <a:ln w="8780">
              <a:solidFill>
                <a:srgbClr val="FFFFFF"/>
              </a:solidFill>
              <a:prstDash val="solid"/>
            </a:ln>
          </c:spPr>
          <c:marker>
            <c:symbol val="circle"/>
            <c:size val="2"/>
            <c:spPr>
              <a:solidFill>
                <a:srgbClr val="D6C9EA"/>
              </a:solidFill>
              <a:ln>
                <a:solidFill>
                  <a:srgbClr val="FFFFFF"/>
                </a:solidFill>
                <a:prstDash val="solid"/>
              </a:ln>
            </c:spPr>
          </c:marker>
          <c:cat>
            <c:numRef>
              <c:f>Sheet1!$B$1:$M$1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cat>
          <c:val>
            <c:numRef>
              <c:f>Sheet1!$B$7:$M$7</c:f>
              <c:numCache>
                <c:formatCode>0</c:formatCode>
                <c:ptCount val="12"/>
                <c:pt idx="1">
                  <c:v>23</c:v>
                </c:pt>
                <c:pt idx="2">
                  <c:v>29</c:v>
                </c:pt>
                <c:pt idx="3">
                  <c:v>34</c:v>
                </c:pt>
                <c:pt idx="4">
                  <c:v>35</c:v>
                </c:pt>
                <c:pt idx="5">
                  <c:v>36</c:v>
                </c:pt>
                <c:pt idx="6">
                  <c:v>35</c:v>
                </c:pt>
                <c:pt idx="7">
                  <c:v>35</c:v>
                </c:pt>
                <c:pt idx="8">
                  <c:v>32</c:v>
                </c:pt>
                <c:pt idx="9">
                  <c:v>30</c:v>
                </c:pt>
                <c:pt idx="10">
                  <c:v>27</c:v>
                </c:pt>
                <c:pt idx="11">
                  <c:v>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AB9-D54A-903E-9602953ED30A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No Services</c:v>
                </c:pt>
              </c:strCache>
            </c:strRef>
          </c:tx>
          <c:spPr>
            <a:ln w="8780">
              <a:solidFill>
                <a:srgbClr val="FFFFFF"/>
              </a:solidFill>
              <a:prstDash val="solid"/>
            </a:ln>
          </c:spPr>
          <c:marker>
            <c:symbol val="circle"/>
            <c:size val="2"/>
            <c:spPr>
              <a:solidFill>
                <a:srgbClr val="00ABEA"/>
              </a:solidFill>
              <a:ln>
                <a:solidFill>
                  <a:srgbClr val="FFFFFF"/>
                </a:solidFill>
                <a:prstDash val="solid"/>
              </a:ln>
            </c:spPr>
          </c:marker>
          <c:cat>
            <c:numRef>
              <c:f>Sheet1!$B$1:$M$1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cat>
          <c:val>
            <c:numRef>
              <c:f>Sheet1!$B$8:$M$8</c:f>
              <c:numCache>
                <c:formatCode>General</c:formatCode>
                <c:ptCount val="12"/>
                <c:pt idx="4">
                  <c:v>34</c:v>
                </c:pt>
                <c:pt idx="5">
                  <c:v>32</c:v>
                </c:pt>
                <c:pt idx="6">
                  <c:v>29</c:v>
                </c:pt>
                <c:pt idx="7">
                  <c:v>26</c:v>
                </c:pt>
                <c:pt idx="8">
                  <c:v>28</c:v>
                </c:pt>
                <c:pt idx="9">
                  <c:v>24</c:v>
                </c:pt>
                <c:pt idx="10">
                  <c:v>22</c:v>
                </c:pt>
                <c:pt idx="11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AB9-D54A-903E-9602953ED3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2080928"/>
        <c:axId val="1"/>
      </c:lineChart>
      <c:catAx>
        <c:axId val="512080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732">
            <a:solidFill>
              <a:srgbClr val="FFFF00"/>
            </a:solidFill>
            <a:prstDash val="solid"/>
          </a:ln>
        </c:spPr>
        <c:txPr>
          <a:bodyPr rot="0" vert="horz"/>
          <a:lstStyle/>
          <a:p>
            <a:pPr>
              <a:defRPr sz="506" b="1" i="0" u="none" strike="noStrike" baseline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732">
              <a:solidFill>
                <a:srgbClr val="FFFFFF"/>
              </a:solidFill>
              <a:prstDash val="solid"/>
            </a:ln>
          </c:spPr>
        </c:majorGridlines>
        <c:numFmt formatCode="0" sourceLinked="1"/>
        <c:majorTickMark val="out"/>
        <c:minorTickMark val="none"/>
        <c:tickLblPos val="nextTo"/>
        <c:spPr>
          <a:ln w="732">
            <a:solidFill>
              <a:srgbClr val="FFFF00"/>
            </a:solidFill>
            <a:prstDash val="solid"/>
          </a:ln>
        </c:spPr>
        <c:txPr>
          <a:bodyPr rot="0" vert="horz"/>
          <a:lstStyle/>
          <a:p>
            <a:pPr>
              <a:defRPr sz="506" b="1" i="0" u="none" strike="noStrike" baseline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512080928"/>
        <c:crosses val="autoZero"/>
        <c:crossBetween val="midCat"/>
      </c:valAx>
      <c:spPr>
        <a:noFill/>
        <a:ln w="2927">
          <a:solidFill>
            <a:srgbClr val="FFFFFF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6666637175970989"/>
          <c:y val="5.2368453943257093E-2"/>
          <c:w val="0.32098734849155086"/>
          <c:h val="0.89526452050636529"/>
        </c:manualLayout>
      </c:layout>
      <c:overlay val="0"/>
      <c:spPr>
        <a:noFill/>
        <a:ln w="732">
          <a:solidFill>
            <a:srgbClr val="FFFFFF"/>
          </a:solidFill>
          <a:prstDash val="solid"/>
        </a:ln>
      </c:spPr>
      <c:txPr>
        <a:bodyPr/>
        <a:lstStyle/>
        <a:p>
          <a:pPr>
            <a:defRPr sz="1200" b="1" i="0" u="none" strike="noStrike" baseline="0">
              <a:solidFill>
                <a:srgbClr val="FFFFFF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732">
      <a:solidFill>
        <a:srgbClr val="3FB8CD"/>
      </a:solidFill>
      <a:prstDash val="solid"/>
    </a:ln>
  </c:spPr>
  <c:txPr>
    <a:bodyPr/>
    <a:lstStyle/>
    <a:p>
      <a:pPr>
        <a:defRPr sz="506" b="1" i="0" u="none" strike="noStrike" baseline="0">
          <a:solidFill>
            <a:srgbClr val="FFFFFF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6F73DDEC-0B00-9E4B-9A7A-EC12BD2AA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1175" y="8710613"/>
            <a:ext cx="75723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312" tIns="44450" rIns="87312" bIns="44450">
            <a:spAutoFit/>
          </a:bodyPr>
          <a:lstStyle>
            <a:lvl1pPr defTabSz="868363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 defTabSz="868363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 defTabSz="868363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 defTabSz="868363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 defTabSz="868363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x-none" sz="1200">
                <a:latin typeface="Times New Roman" charset="0"/>
              </a:rPr>
              <a:t>Page </a:t>
            </a:r>
            <a:fld id="{85E8C1C9-A09C-7046-9C2D-E0020EC64BFD}" type="slidenum">
              <a:rPr lang="en-US" altLang="x-none" sz="1200" smtClean="0">
                <a:latin typeface="Times New Roman" charset="0"/>
              </a:rPr>
              <a:pPr algn="ctr">
                <a:lnSpc>
                  <a:spcPct val="90000"/>
                </a:lnSpc>
                <a:defRPr/>
              </a:pPr>
              <a:t>‹#›</a:t>
            </a:fld>
            <a:endParaRPr lang="en-US" altLang="x-none" sz="1200"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AF0A86C-1159-9545-ABA4-4CA98B76B95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Body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FC933407-6246-A348-8398-FB6686F28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1175" y="8710613"/>
            <a:ext cx="75723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312" tIns="44450" rIns="87312" bIns="44450">
            <a:spAutoFit/>
          </a:bodyPr>
          <a:lstStyle>
            <a:lvl1pPr defTabSz="868363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 defTabSz="868363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 defTabSz="868363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 defTabSz="868363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 defTabSz="868363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x-none" sz="1200">
                <a:latin typeface="Times New Roman" charset="0"/>
              </a:rPr>
              <a:t>Page </a:t>
            </a:r>
            <a:fld id="{D3B95399-DC9D-7D43-B502-A7B0DC985415}" type="slidenum">
              <a:rPr lang="en-US" altLang="x-none" sz="1200" smtClean="0">
                <a:latin typeface="Times New Roman" charset="0"/>
              </a:rPr>
              <a:pPr algn="ctr">
                <a:lnSpc>
                  <a:spcPct val="90000"/>
                </a:lnSpc>
                <a:defRPr/>
              </a:pPr>
              <a:t>‹#›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2E80F76B-C54F-CD45-A027-B1BA0A95F42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60888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187EF3A9-AD3E-C149-AEE1-B34E805070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7997B601-F570-0445-BFC2-C7DACA91EF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DB30D8A2-EE44-704B-9CA4-5A84337AD9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2150"/>
            <a:ext cx="4554537" cy="3416300"/>
          </a:xfrm>
          <a:ln/>
        </p:spPr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B50B69B1-A43B-E244-83FE-054427CED6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6" tIns="44444" rIns="90476" bIns="44444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2150"/>
            <a:ext cx="4554537" cy="3416300"/>
          </a:xfrm>
          <a:ln/>
        </p:spPr>
      </p:sp>
      <p:sp>
        <p:nvSpPr>
          <p:cNvPr id="1863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6" tIns="44444" rIns="90476" bIns="44444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388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692150"/>
            <a:ext cx="4554538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964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 w="9525"/>
        </p:spPr>
        <p:txBody>
          <a:bodyPr/>
          <a:lstStyle/>
          <a:p>
            <a:pPr>
              <a:defRPr/>
            </a:pPr>
            <a:r>
              <a:rPr lang="en-US" b="1" dirty="0"/>
              <a:t>Purpose: There are various types of models for bilingual learners, but they are all under the umbrella of Bilingual Education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b="1" dirty="0"/>
              <a:t>Salient Points: 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US" dirty="0"/>
              <a:t>Program models are either Subtractive and Remedial or Additive and Enrichment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US" dirty="0"/>
              <a:t>Subtractive models “subtract” L1 learning at some point in program and are “remedial” because the focus is to “fix” the problem the child brings to schools (no English); as learners begin to fall behind academically, the curriculum is “watered-down.”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US" dirty="0"/>
              <a:t>Additive Models “add” L2 learning and do not subtract L1 through at least 5</a:t>
            </a:r>
            <a:r>
              <a:rPr lang="en-US" baseline="30000" dirty="0"/>
              <a:t>th</a:t>
            </a:r>
            <a:r>
              <a:rPr lang="en-US" dirty="0"/>
              <a:t> grade and are “enrichment” because learning is in both languages with no less than 50% of L1 instruction; Enrichment focus also positively impacts instruction as learners learn through a challenging, interactive and authentic environment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US" u="sng" dirty="0"/>
              <a:t>Subtractive/Remedial Models </a:t>
            </a:r>
            <a:r>
              <a:rPr lang="en-US" dirty="0"/>
              <a:t>(listed from bottom up as least effective for Bilingual Learners)):</a:t>
            </a:r>
          </a:p>
          <a:p>
            <a:pPr marL="685800" lvl="1" indent="-228600">
              <a:buFontTx/>
              <a:buAutoNum type="arabicPeriod"/>
              <a:defRPr/>
            </a:pPr>
            <a:r>
              <a:rPr lang="en-US" dirty="0">
                <a:cs typeface="ＭＳ Ｐゴシック" pitchFamily="-108" charset="-128"/>
              </a:rPr>
              <a:t>English as a Second Language (ESL) Pullout: By far the least effective because learners are pulled out of “mainstreamed/sink-or-swim” classrooms for English language development (ESL lessons); Former NABE Executive Director stated that there is so much evidence on the ineffectiveness of ESL Pullout, that its continued use is tantamount to “child abuse”</a:t>
            </a:r>
          </a:p>
          <a:p>
            <a:pPr marL="685800" lvl="1" indent="-228600">
              <a:buFontTx/>
              <a:buAutoNum type="arabicPeriod"/>
              <a:defRPr/>
            </a:pPr>
            <a:r>
              <a:rPr lang="en-US" dirty="0">
                <a:cs typeface="ＭＳ Ｐゴシック" pitchFamily="-108" charset="-128"/>
              </a:rPr>
              <a:t>Content-Based ESL: Learners are placed in a self-contained classroom with ESL certified teacher all day (no pullout)</a:t>
            </a:r>
          </a:p>
          <a:p>
            <a:pPr marL="685800" lvl="1" indent="-228600">
              <a:buFontTx/>
              <a:buAutoNum type="arabicPeriod"/>
              <a:defRPr/>
            </a:pPr>
            <a:r>
              <a:rPr lang="en-US" dirty="0">
                <a:cs typeface="ＭＳ Ｐゴシック" pitchFamily="-108" charset="-128"/>
              </a:rPr>
              <a:t>TBE - Early-Exit: Equally as ineffective as content-based ESL. Learners are “transitioned early” into all English instruction usually with a BE teacher and exited into “mainstream” as early as 2</a:t>
            </a:r>
            <a:r>
              <a:rPr lang="en-US" baseline="30000" dirty="0">
                <a:cs typeface="ＭＳ Ｐゴシック" pitchFamily="-108" charset="-128"/>
              </a:rPr>
              <a:t>nd</a:t>
            </a:r>
            <a:r>
              <a:rPr lang="en-US" dirty="0">
                <a:cs typeface="ＭＳ Ｐゴシック" pitchFamily="-108" charset="-128"/>
              </a:rPr>
              <a:t> or 3</a:t>
            </a:r>
            <a:r>
              <a:rPr lang="en-US" baseline="30000" dirty="0">
                <a:cs typeface="ＭＳ Ｐゴシック" pitchFamily="-108" charset="-128"/>
              </a:rPr>
              <a:t>rd</a:t>
            </a:r>
            <a:r>
              <a:rPr lang="en-US" dirty="0">
                <a:cs typeface="ＭＳ Ｐゴシック" pitchFamily="-108" charset="-128"/>
              </a:rPr>
              <a:t> grade</a:t>
            </a:r>
          </a:p>
          <a:p>
            <a:pPr marL="685800" lvl="1" indent="-228600">
              <a:buFontTx/>
              <a:buAutoNum type="arabicPeriod"/>
              <a:defRPr/>
            </a:pPr>
            <a:r>
              <a:rPr lang="en-US" dirty="0">
                <a:cs typeface="ＭＳ Ｐゴシック" pitchFamily="-108" charset="-128"/>
              </a:rPr>
              <a:t>TBE - Late Exit: More effective as students are “transitioned gradually from L1 to L2” and exited into mainstream about 4</a:t>
            </a:r>
            <a:r>
              <a:rPr lang="en-US" baseline="30000" dirty="0">
                <a:cs typeface="ＭＳ Ｐゴシック" pitchFamily="-108" charset="-128"/>
              </a:rPr>
              <a:t>th</a:t>
            </a:r>
            <a:r>
              <a:rPr lang="en-US" dirty="0">
                <a:cs typeface="ＭＳ Ｐゴシック" pitchFamily="-108" charset="-128"/>
              </a:rPr>
              <a:t> or 5</a:t>
            </a:r>
            <a:r>
              <a:rPr lang="en-US" baseline="30000" dirty="0">
                <a:cs typeface="ＭＳ Ｐゴシック" pitchFamily="-108" charset="-128"/>
              </a:rPr>
              <a:t>th</a:t>
            </a:r>
            <a:r>
              <a:rPr lang="en-US" dirty="0">
                <a:cs typeface="ＭＳ Ｐゴシック" pitchFamily="-108" charset="-128"/>
              </a:rPr>
              <a:t> grade. Typically falls below 50% L1 instruction as early as 3</a:t>
            </a:r>
            <a:r>
              <a:rPr lang="en-US" baseline="30000" dirty="0">
                <a:cs typeface="ＭＳ Ｐゴシック" pitchFamily="-108" charset="-128"/>
              </a:rPr>
              <a:t>rd</a:t>
            </a:r>
            <a:r>
              <a:rPr lang="en-US" dirty="0">
                <a:cs typeface="ＭＳ Ｐゴシック" pitchFamily="-108" charset="-128"/>
              </a:rPr>
              <a:t> or 4</a:t>
            </a:r>
            <a:r>
              <a:rPr lang="en-US" baseline="30000" dirty="0">
                <a:cs typeface="ＭＳ Ｐゴシック" pitchFamily="-108" charset="-128"/>
              </a:rPr>
              <a:t>th</a:t>
            </a:r>
            <a:r>
              <a:rPr lang="en-US" dirty="0">
                <a:cs typeface="ＭＳ Ｐゴシック" pitchFamily="-108" charset="-128"/>
              </a:rPr>
              <a:t> grade.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US" u="sng" dirty="0"/>
              <a:t>Additive/Enrichment Models</a:t>
            </a:r>
            <a:r>
              <a:rPr lang="en-US" dirty="0"/>
              <a:t>:</a:t>
            </a:r>
          </a:p>
          <a:p>
            <a:pPr marL="685800" lvl="1" indent="-228600">
              <a:buFontTx/>
              <a:buAutoNum type="arabicPeriod"/>
              <a:defRPr/>
            </a:pPr>
            <a:r>
              <a:rPr lang="en-US" dirty="0">
                <a:cs typeface="ＭＳ Ｐゴシック" pitchFamily="-108" charset="-128"/>
              </a:rPr>
              <a:t>Maintenance Bilingual (also referred to as Developmental Bilingual Education): Early attempts to maintain or sustain L1 through 5</a:t>
            </a:r>
            <a:r>
              <a:rPr lang="en-US" baseline="30000" dirty="0">
                <a:cs typeface="ＭＳ Ｐゴシック" pitchFamily="-108" charset="-128"/>
              </a:rPr>
              <a:t>th</a:t>
            </a:r>
            <a:r>
              <a:rPr lang="en-US" dirty="0">
                <a:cs typeface="ＭＳ Ｐゴシック" pitchFamily="-108" charset="-128"/>
              </a:rPr>
              <a:t> grade. Model type not widely accepted by mainstream.</a:t>
            </a:r>
          </a:p>
          <a:p>
            <a:pPr marL="685800" lvl="1" indent="-228600">
              <a:buFontTx/>
              <a:buAutoNum type="arabicPeriod"/>
              <a:defRPr/>
            </a:pPr>
            <a:r>
              <a:rPr lang="en-US" dirty="0">
                <a:cs typeface="ＭＳ Ｐゴシック" pitchFamily="-108" charset="-128"/>
              </a:rPr>
              <a:t>One-Way Dual Language Enrichment (DLE): Enrichment model where majority or ALL students are from same language group learning together</a:t>
            </a:r>
          </a:p>
          <a:p>
            <a:pPr marL="685800" lvl="1" indent="-228600">
              <a:buFontTx/>
              <a:buAutoNum type="arabicPeriod"/>
              <a:defRPr/>
            </a:pPr>
            <a:r>
              <a:rPr lang="en-US" dirty="0">
                <a:cs typeface="ＭＳ Ｐゴシック" pitchFamily="-108" charset="-128"/>
              </a:rPr>
              <a:t>Two-Way DLE: Enrichment model where there is a “balance” of two language groups learning together</a:t>
            </a:r>
          </a:p>
          <a:p>
            <a:pPr marL="228600" indent="-228600">
              <a:defRPr/>
            </a:pPr>
            <a:endParaRPr lang="en-US" dirty="0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  <a:p>
            <a:pPr>
              <a:defRPr/>
            </a:pPr>
            <a:r>
              <a:rPr lang="en-US" b="1" dirty="0">
                <a:latin typeface="Times New Roman" pitchFamily="-107" charset="0"/>
                <a:ea typeface="ＭＳ Ｐゴシック" pitchFamily="-107" charset="-128"/>
                <a:cs typeface="ＭＳ Ｐゴシック" pitchFamily="-107" charset="-128"/>
              </a:rPr>
              <a:t>Typical Questions:</a:t>
            </a:r>
          </a:p>
          <a:p>
            <a:pPr>
              <a:defRPr/>
            </a:pPr>
            <a:r>
              <a:rPr lang="en-US" dirty="0">
                <a:latin typeface="Times New Roman" pitchFamily="-107" charset="0"/>
                <a:ea typeface="ＭＳ Ｐゴシック" pitchFamily="-107" charset="-128"/>
                <a:cs typeface="ＭＳ Ｐゴシック" pitchFamily="-107" charset="-128"/>
              </a:rPr>
              <a:t>Q: Does anyone implement Maintenance Bilingual?</a:t>
            </a:r>
          </a:p>
          <a:p>
            <a:pPr>
              <a:defRPr/>
            </a:pPr>
            <a:r>
              <a:rPr lang="en-US" dirty="0">
                <a:latin typeface="Times New Roman" pitchFamily="-107" charset="0"/>
                <a:ea typeface="ＭＳ Ｐゴシック" pitchFamily="-107" charset="-128"/>
                <a:cs typeface="ＭＳ Ｐゴシック" pitchFamily="-107" charset="-128"/>
              </a:rPr>
              <a:t>R: There may be schools that are essentially using a maintenance bilingual program which is a step up from late exit TBE, but the term is seldom used.</a:t>
            </a:r>
          </a:p>
        </p:txBody>
      </p:sp>
    </p:spTree>
    <p:extLst>
      <p:ext uri="{BB962C8B-B14F-4D97-AF65-F5344CB8AC3E}">
        <p14:creationId xmlns:p14="http://schemas.microsoft.com/office/powerpoint/2010/main" val="3106143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BA628E50-DB6F-6644-81B0-DAD5CF0F16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D42B1D8A-D075-EA41-9757-7B97FDF97C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08DB0F67-ECDD-274A-8A1A-950E979EC0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31FF4894-66A2-7746-9877-2D1C3DDE5C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1A6A7A1C-B9F8-1744-A553-720AD2CAD1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35317711-9524-FD4D-ACB9-E7A68C74BE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026">
            <a:extLst>
              <a:ext uri="{FF2B5EF4-FFF2-40B4-BE49-F238E27FC236}">
                <a16:creationId xmlns:a16="http://schemas.microsoft.com/office/drawing/2014/main" id="{4129F11E-253B-1A49-8342-9CB84A8F1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45058" name="Rectangle 1027">
            <a:extLst>
              <a:ext uri="{FF2B5EF4-FFF2-40B4-BE49-F238E27FC236}">
                <a16:creationId xmlns:a16="http://schemas.microsoft.com/office/drawing/2014/main" id="{7928C683-E6A7-4F48-AF2F-DF8061F863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026">
            <a:extLst>
              <a:ext uri="{FF2B5EF4-FFF2-40B4-BE49-F238E27FC236}">
                <a16:creationId xmlns:a16="http://schemas.microsoft.com/office/drawing/2014/main" id="{6CA038D0-4A47-D747-AA73-ECFBA293D7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47106" name="Rectangle 1027">
            <a:extLst>
              <a:ext uri="{FF2B5EF4-FFF2-40B4-BE49-F238E27FC236}">
                <a16:creationId xmlns:a16="http://schemas.microsoft.com/office/drawing/2014/main" id="{09740EAA-0043-8C43-BB80-D02FC6D7C5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692150"/>
            <a:ext cx="4554538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278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7AF1270E-D8C6-8E45-8A5E-C32FB99954D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8C2DB2A1-555E-614A-B99A-C9637930390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8CC6D36E-8FAC-CB49-B53E-1C1E40525DA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-107" charset="0"/>
                  <a:ea typeface="+mn-ea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9C609CB6-6C8F-704B-983A-A24E561F2D1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-107" charset="0"/>
                  <a:ea typeface="+mn-ea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0CAB6341-9D07-414E-87CD-01148F30530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-107" charset="0"/>
                  <a:ea typeface="+mn-ea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9FC5D58F-CA2E-2846-B5DC-ECCDA023B83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CD8372BD-1858-4F48-83F6-8A8B99E8539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-107" charset="0"/>
                  <a:ea typeface="+mn-ea"/>
                </a:endParaRPr>
              </a:p>
            </p:txBody>
          </p:sp>
        </p:grp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7B76365E-1325-4940-999B-32EDA383488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-107" charset="0"/>
                <a:ea typeface="+mn-ea"/>
              </a:endParaRPr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B4636FA2-EACC-FE47-B29D-D7388B91890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817 h 1906"/>
                <a:gd name="T4" fmla="*/ 5959 w 5740"/>
                <a:gd name="T5" fmla="*/ 817 h 1906"/>
                <a:gd name="T6" fmla="*/ 5959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609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8609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7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346B4431-F799-A14E-AB67-61E114A68F6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47B5ABB2-7968-DB4A-968C-E925DC22AE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2020-Dual Language Training Institute. All Rights Reserved.</a:t>
            </a: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9E7D7CF9-0983-8146-92C3-3D4F1812F8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A9C14-2CC2-744B-81BD-68884F34568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5661358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2DFD915-6B73-A04D-8AB1-4E8469D715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A64CA8C-44B7-D54F-AA26-4F973FED186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9C84B-9A76-3B42-A4A9-2F73A79A3DD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D2BB7C4F-DE23-3544-B103-89B278DBB43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2020-Dual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7700923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1BA7B99-7B4E-F64D-B0F9-DC476C7204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2A6570A-2C52-DD4B-ACBC-4499A0C7D29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CC9E4-7692-4649-8B1C-EC8B54061B9C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DE5EECC-A30B-434D-AC7A-5EA87027E5D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2020-Dual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1776225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7FFEA2B-80CC-454C-ABEE-11652E47ED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027E955-AA5D-F344-A7C4-0AB7776C430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8A19D-89E0-EE42-941E-78FC2C7DA6F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7547409A-68F3-F448-A588-65F05E5E74F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2020-Dual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6356826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153E460-26FF-794A-AB08-F21A38A6FE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6E63A20-AEBF-F44A-A6FA-A5BE1B61265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3EFDD-91CC-084F-A526-9FF576C0356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93B85D82-3006-4F4F-B7E3-A0E3456CBDB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2020-Dual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4006111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69EAB46-4D5F-0B46-846A-68C6C110EA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67E8D35-2F00-304E-A8D8-BD269C7933E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6593A-D60C-DB48-9A5E-14719E3CD57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16D2281D-518B-F548-8D2A-CEE409937F6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2020-Dual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9825387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24F6A30-CB3C-4E43-8A64-2BF2709414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3967B37-65AF-844A-82F1-F86136AC9A6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9B5AC-4D27-F449-9BAC-DA4419C3D01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7B0802D7-C444-DD49-9759-5B16FC1C1F8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2020-Dual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8322390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89499CD-203E-D745-83FF-51B30D971F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8B4C46C-90AE-804E-82F9-4D1CB18AB13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96E88-DE75-CA40-838A-024F8D4DF4F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19EFD327-18B1-7B47-B524-464963CEFB0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2020-Dual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2317435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E89351B-D2B8-3D43-BECB-B20983D63B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B674AAC-6A54-104C-A0F5-0CEBB1CB94B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294D5-71BB-6246-B944-5B504F076FD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7FB4CDAE-572E-3745-95FE-7D18118E193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2020-Dual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955766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23698CE-5B6D-E24F-AE79-0BD6A22F18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F178F85-F229-9245-9ADD-9D8B1A4B3FF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7B619-F47B-8C48-892D-A4E0B883743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F39DAF63-B391-8447-A4C3-CB934DEEC87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2020-Dual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99194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ECB6816-3D03-314F-984A-79077E4839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EA725F2-4F0C-BD42-ABAD-16314FA55AC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04616-12E3-1E4C-8C4A-1D23E3FBBBF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BF6F6CC9-3B47-0D4E-BCD9-A1698D6D521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2020-Dual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084999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A5A7C6E-1E8D-2549-B514-9DED732AA5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3A2CF87-1238-D64C-9664-5855AE0E6D0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B9C84-CC29-C24A-BC16-A0136DE30AC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2C8C8951-3C97-8846-AD41-2B6770060EB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2020-Dual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8604606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BAE1411-FA4B-8E42-AFED-9B9BDE32A9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7E40026-32D9-AD48-8A88-40CEAF2C8B9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52892-939B-0E41-BF76-F46AAC28129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3D4859D4-462D-DF4D-8DDA-EB282603653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2020-Dual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1542035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45A5C72-D20E-9546-942F-281708D323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5DCC9FC-52F5-C641-B6D0-AB6561268EA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5F343-4821-9E41-8030-A59342B0DF1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B030E581-B928-9F41-AB9B-3CFBD38D586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2020-Dual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8768428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AB13D6-8E41-F64B-9973-FA8B3B0EC8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E5CB97-D033-474D-B426-3906417C32A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A3BDB-D560-9040-9D60-CDCC119849A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18615CFA-2E8F-DA4F-AA82-B02388E81A6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2020-Dual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5012067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EC9A122-6468-D247-A871-5FCD0465B2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78124FE-F1A2-3042-85D0-3C012BD88D6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2D871-8838-7D47-8C4A-1316CBD7804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AC9958EB-497F-7A42-9A27-E5124B81535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2020-Dual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730955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7DA0A58-CF4C-BD4A-BF1C-D0EF117AF4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3A5A41C-D197-604A-B6BD-DE329912CC1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33082-9260-394A-B174-BE83350EBD6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CEF0D9CB-07BC-7049-BE72-DED2AE8F85E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2020-Dual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5077316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891635C-C333-3844-8F50-13AAF9BC88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9D63ED9-4ACA-6F47-A2E8-4FE91CE884C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71459-FF29-5D40-B8A6-5C633B699D7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96045AE5-35B8-8E49-84AC-2DBC0F6DFDC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/>
              <a:t>Copyright © 2020-Dual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49529638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2">
            <a:extLst>
              <a:ext uri="{FF2B5EF4-FFF2-40B4-BE49-F238E27FC236}">
                <a16:creationId xmlns:a16="http://schemas.microsoft.com/office/drawing/2014/main" id="{82F79D9C-8C9E-1D46-A138-B78AABF2B3E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5059" name="Rectangle 3">
            <a:extLst>
              <a:ext uri="{FF2B5EF4-FFF2-40B4-BE49-F238E27FC236}">
                <a16:creationId xmlns:a16="http://schemas.microsoft.com/office/drawing/2014/main" id="{034A0924-97EB-D848-8243-A31898962A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9EB606D6-72FA-634C-9249-7A19BC136F2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CEA9B563-C43B-274B-B6EC-6B1FE1C8D85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>
              <a:extLst>
                <a:ext uri="{FF2B5EF4-FFF2-40B4-BE49-F238E27FC236}">
                  <a16:creationId xmlns:a16="http://schemas.microsoft.com/office/drawing/2014/main" id="{F911593B-04E9-A945-B513-763FA2D8499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85062" name="Freeform 6">
                <a:extLst>
                  <a:ext uri="{FF2B5EF4-FFF2-40B4-BE49-F238E27FC236}">
                    <a16:creationId xmlns:a16="http://schemas.microsoft.com/office/drawing/2014/main" id="{24209E19-1AB6-7249-A3ED-0EFE6E055CE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-107" charset="0"/>
                  <a:ea typeface="+mn-ea"/>
                </a:endParaRPr>
              </a:p>
            </p:txBody>
          </p:sp>
          <p:sp>
            <p:nvSpPr>
              <p:cNvPr id="685063" name="Freeform 7">
                <a:extLst>
                  <a:ext uri="{FF2B5EF4-FFF2-40B4-BE49-F238E27FC236}">
                    <a16:creationId xmlns:a16="http://schemas.microsoft.com/office/drawing/2014/main" id="{BF01EB04-F434-5748-900B-81A02216CCD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-107" charset="0"/>
                  <a:ea typeface="+mn-ea"/>
                </a:endParaRPr>
              </a:p>
            </p:txBody>
          </p:sp>
          <p:sp>
            <p:nvSpPr>
              <p:cNvPr id="685064" name="Freeform 8">
                <a:extLst>
                  <a:ext uri="{FF2B5EF4-FFF2-40B4-BE49-F238E27FC236}">
                    <a16:creationId xmlns:a16="http://schemas.microsoft.com/office/drawing/2014/main" id="{347ACC5B-E275-0046-ADBB-EE650E5DE4A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-107" charset="0"/>
                  <a:ea typeface="+mn-ea"/>
                </a:endParaRPr>
              </a:p>
            </p:txBody>
          </p:sp>
          <p:sp>
            <p:nvSpPr>
              <p:cNvPr id="1038" name="Freeform 9">
                <a:extLst>
                  <a:ext uri="{FF2B5EF4-FFF2-40B4-BE49-F238E27FC236}">
                    <a16:creationId xmlns:a16="http://schemas.microsoft.com/office/drawing/2014/main" id="{A7135F96-032A-4846-9025-B04475751C1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5066" name="Freeform 10">
                <a:extLst>
                  <a:ext uri="{FF2B5EF4-FFF2-40B4-BE49-F238E27FC236}">
                    <a16:creationId xmlns:a16="http://schemas.microsoft.com/office/drawing/2014/main" id="{143D7896-299C-8C44-B53E-0E29B0E2753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-107" charset="0"/>
                  <a:ea typeface="+mn-ea"/>
                </a:endParaRPr>
              </a:p>
            </p:txBody>
          </p:sp>
        </p:grpSp>
        <p:sp>
          <p:nvSpPr>
            <p:cNvPr id="685067" name="Freeform 11">
              <a:extLst>
                <a:ext uri="{FF2B5EF4-FFF2-40B4-BE49-F238E27FC236}">
                  <a16:creationId xmlns:a16="http://schemas.microsoft.com/office/drawing/2014/main" id="{7E9004F5-CEA8-FA46-868B-762B5B0238E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-107" charset="0"/>
                <a:ea typeface="+mn-ea"/>
              </a:endParaRPr>
            </a:p>
          </p:txBody>
        </p:sp>
        <p:sp>
          <p:nvSpPr>
            <p:cNvPr id="1034" name="Freeform 12">
              <a:extLst>
                <a:ext uri="{FF2B5EF4-FFF2-40B4-BE49-F238E27FC236}">
                  <a16:creationId xmlns:a16="http://schemas.microsoft.com/office/drawing/2014/main" id="{9FFA935A-06CF-E04C-80C2-987DEE05A19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817 h 1906"/>
                <a:gd name="T4" fmla="*/ 5959 w 5740"/>
                <a:gd name="T5" fmla="*/ 817 h 1906"/>
                <a:gd name="T6" fmla="*/ 5959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5069" name="Rectangle 13">
            <a:extLst>
              <a:ext uri="{FF2B5EF4-FFF2-40B4-BE49-F238E27FC236}">
                <a16:creationId xmlns:a16="http://schemas.microsoft.com/office/drawing/2014/main" id="{0F8143D4-EEA6-5243-9BCE-E8AAAB44111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85070" name="Rectangle 14">
            <a:extLst>
              <a:ext uri="{FF2B5EF4-FFF2-40B4-BE49-F238E27FC236}">
                <a16:creationId xmlns:a16="http://schemas.microsoft.com/office/drawing/2014/main" id="{5F733E9C-A255-9D4D-B0E1-578870DAE5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 altLang="x-none"/>
              <a:t>Copyright © 2020-Dual Language Training Institute. All Rights Reserved.</a:t>
            </a:r>
          </a:p>
        </p:txBody>
      </p:sp>
      <p:sp>
        <p:nvSpPr>
          <p:cNvPr id="685071" name="Rectangle 15">
            <a:extLst>
              <a:ext uri="{FF2B5EF4-FFF2-40B4-BE49-F238E27FC236}">
                <a16:creationId xmlns:a16="http://schemas.microsoft.com/office/drawing/2014/main" id="{883B345F-FB57-B046-B396-5953A9F7D9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84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  <p:sldLayoutId id="2147484177" r:id="rId12"/>
    <p:sldLayoutId id="2147484178" r:id="rId13"/>
    <p:sldLayoutId id="2147484179" r:id="rId14"/>
    <p:sldLayoutId id="2147484180" r:id="rId15"/>
    <p:sldLayoutId id="2147484181" r:id="rId16"/>
    <p:sldLayoutId id="2147484182" r:id="rId17"/>
    <p:sldLayoutId id="2147484183" r:id="rId18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5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5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8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5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5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5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50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50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50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50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850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850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50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850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50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50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850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850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069" grpId="0"/>
      <p:bldP spid="685071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50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50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850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850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50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50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850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850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50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50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850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850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50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50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850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850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50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50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850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850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Rectangle 2">
            <a:extLst>
              <a:ext uri="{FF2B5EF4-FFF2-40B4-BE49-F238E27FC236}">
                <a16:creationId xmlns:a16="http://schemas.microsoft.com/office/drawing/2014/main" id="{21A049A9-D80C-B84E-88C5-E1AD7DAE17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" y="762000"/>
            <a:ext cx="8839200" cy="1219200"/>
          </a:xfrm>
          <a:ln w="38100">
            <a:solidFill>
              <a:srgbClr val="B9252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x-none" sz="3200" i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Gómez &amp; Gómez Dual Language Program</a:t>
            </a:r>
            <a:br>
              <a:rPr lang="en-US" altLang="x-none" sz="2400" i="1" dirty="0">
                <a:solidFill>
                  <a:srgbClr val="F6F65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</a:br>
            <a:r>
              <a:rPr lang="en-US" altLang="x-none" sz="3200" i="1" dirty="0" err="1">
                <a:solidFill>
                  <a:srgbClr val="F6F65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Programa</a:t>
            </a:r>
            <a:r>
              <a:rPr lang="en-US" altLang="x-none" sz="3200" i="1" dirty="0">
                <a:solidFill>
                  <a:srgbClr val="F6F65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de </a:t>
            </a:r>
            <a:r>
              <a:rPr lang="en-US" altLang="x-none" sz="3200" i="1" dirty="0" err="1">
                <a:solidFill>
                  <a:srgbClr val="F6F65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Lenguaje</a:t>
            </a:r>
            <a:r>
              <a:rPr lang="en-US" altLang="x-none" sz="3200" i="1" dirty="0">
                <a:solidFill>
                  <a:srgbClr val="F6F65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Dual de Gómez y Gómez</a:t>
            </a:r>
          </a:p>
        </p:txBody>
      </p:sp>
      <p:sp>
        <p:nvSpPr>
          <p:cNvPr id="763907" name="Rectangle 3">
            <a:extLst>
              <a:ext uri="{FF2B5EF4-FFF2-40B4-BE49-F238E27FC236}">
                <a16:creationId xmlns:a16="http://schemas.microsoft.com/office/drawing/2014/main" id="{49D5207E-260B-E34B-A90C-084BF91ADCC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7200" y="2286000"/>
            <a:ext cx="8229600" cy="3657600"/>
          </a:xfrm>
          <a:ln w="28575">
            <a:solidFill>
              <a:srgbClr val="B9252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altLang="x-none" sz="700" b="1" i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x-none" sz="3600" b="1" i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Dual Language Training Institute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altLang="x-none" sz="2600" b="1" i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altLang="x-none" sz="2600" b="1" i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x-none" sz="4000" b="1" i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Parent Meeting / </a:t>
            </a:r>
            <a:r>
              <a:rPr lang="en-US" altLang="x-none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Reunión</a:t>
            </a:r>
            <a:r>
              <a:rPr lang="en-US" altLang="x-none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de padres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altLang="x-none" sz="1800" b="1" i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altLang="x-none" sz="2900" b="1" i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x-none" sz="2900" b="1" i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2019 - 2020</a:t>
            </a:r>
          </a:p>
        </p:txBody>
      </p:sp>
      <p:sp>
        <p:nvSpPr>
          <p:cNvPr id="22531" name="Footer Placeholder 1">
            <a:extLst>
              <a:ext uri="{FF2B5EF4-FFF2-40B4-BE49-F238E27FC236}">
                <a16:creationId xmlns:a16="http://schemas.microsoft.com/office/drawing/2014/main" id="{3626021E-6139-554B-920C-9E53DBB4F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2020-Dual Language Training Institute. All Rights Reserved.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22532" name="Slide Number Placeholder 2">
            <a:extLst>
              <a:ext uri="{FF2B5EF4-FFF2-40B4-BE49-F238E27FC236}">
                <a16:creationId xmlns:a16="http://schemas.microsoft.com/office/drawing/2014/main" id="{9882D13C-F2CC-1549-9C2B-623442531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F630362-7410-EF40-B762-5575E2AD90AB}" type="slidenum">
              <a:rPr lang="en-US" altLang="en-US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>
            <a:extLst>
              <a:ext uri="{FF2B5EF4-FFF2-40B4-BE49-F238E27FC236}">
                <a16:creationId xmlns:a16="http://schemas.microsoft.com/office/drawing/2014/main" id="{B6E532D1-3FB9-9643-810C-252DB9D004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242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AAF4A648-305B-554A-A8B1-AD6E29696D57}" type="slidenum">
              <a:rPr lang="en-US" altLang="en-US" sz="1200" smtClean="0">
                <a:latin typeface="Arial" panose="020B060402020202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24D2B7C6-3464-E84E-BAB9-FA29B81AB3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1663" y="533400"/>
            <a:ext cx="7856537" cy="503238"/>
          </a:xfrm>
          <a:ln w="38100">
            <a:solidFill>
              <a:srgbClr val="CC3300"/>
            </a:solidFill>
          </a:ln>
        </p:spPr>
        <p:txBody>
          <a:bodyPr lIns="90487" tIns="44450" rIns="90487" bIns="44450"/>
          <a:lstStyle/>
          <a:p>
            <a:pPr eaLnBrk="1" hangingPunct="1">
              <a:defRPr/>
            </a:pPr>
            <a:r>
              <a:rPr lang="en-US" altLang="x-none" sz="28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Instructional Program</a:t>
            </a:r>
            <a:r>
              <a:rPr lang="es-ES_tradnl" altLang="x-none" sz="2800" i="1">
                <a:solidFill>
                  <a:srgbClr val="0002DA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800" i="1">
                <a:solidFill>
                  <a:schemeClr val="hlink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-</a:t>
            </a:r>
            <a:r>
              <a:rPr lang="es-ES_tradnl" altLang="x-none" sz="2800" i="1">
                <a:solidFill>
                  <a:srgbClr val="0002DA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800" i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Programa Instrucciónal</a:t>
            </a:r>
            <a:endParaRPr lang="en-US" altLang="x-none" sz="2800" i="1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  <p:sp>
        <p:nvSpPr>
          <p:cNvPr id="272387" name="Rectangle 3">
            <a:extLst>
              <a:ext uri="{FF2B5EF4-FFF2-40B4-BE49-F238E27FC236}">
                <a16:creationId xmlns:a16="http://schemas.microsoft.com/office/drawing/2014/main" id="{BB80B9CB-0BAC-F443-8BA4-4FA52551B1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382000" cy="4800600"/>
          </a:xfrm>
          <a:ln w="19050">
            <a:solidFill>
              <a:srgbClr val="CC3300"/>
            </a:solidFill>
          </a:ln>
        </p:spPr>
        <p:txBody>
          <a:bodyPr lIns="90487" tIns="44450" rIns="90487" bIns="44450"/>
          <a:lstStyle/>
          <a:p>
            <a:pPr eaLnBrk="1" hangingPunct="1">
              <a:lnSpc>
                <a:spcPct val="80000"/>
              </a:lnSpc>
              <a:buFont typeface="Wingdings" charset="2"/>
              <a:buChar char="n"/>
              <a:defRPr/>
            </a:pPr>
            <a:endParaRPr lang="es-ES_tradnl" altLang="x-none" sz="500" b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charset="2"/>
              <a:buChar char="n"/>
              <a:defRPr/>
            </a:pPr>
            <a:endParaRPr lang="es-ES_tradnl" altLang="x-none" sz="1000" b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charset="2"/>
              <a:buChar char="n"/>
              <a:defRPr/>
            </a:pPr>
            <a:r>
              <a:rPr lang="es-ES_tradnl" altLang="x-none" sz="24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Students</a:t>
            </a:r>
            <a:r>
              <a:rPr lang="es-ES_tradnl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4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learn</a:t>
            </a:r>
            <a:r>
              <a:rPr lang="es-ES_tradnl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4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content</a:t>
            </a:r>
            <a:r>
              <a:rPr lang="es-ES_tradnl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4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together</a:t>
            </a:r>
            <a:r>
              <a:rPr lang="es-ES_tradnl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(</a:t>
            </a:r>
            <a:r>
              <a:rPr lang="es-ES_tradnl" altLang="x-none" sz="24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bilingual</a:t>
            </a:r>
            <a:r>
              <a:rPr lang="es-ES_tradnl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4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pairs</a:t>
            </a:r>
            <a:r>
              <a:rPr lang="es-ES_tradnl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/</a:t>
            </a:r>
            <a:r>
              <a:rPr lang="es-ES_tradnl" altLang="x-none" sz="24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groups</a:t>
            </a:r>
            <a:r>
              <a:rPr lang="es-ES_tradnl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s-ES_tradnl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	</a:t>
            </a:r>
            <a:r>
              <a:rPr lang="es-ES_tradnl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Los estudiantes aprenden contenido juntos (pares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bilingües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y grupos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bilingües</a:t>
            </a:r>
            <a:r>
              <a:rPr lang="es-ES_tradnl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s-ES_tradnl" altLang="x-none" sz="1400" b="1" dirty="0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charset="2"/>
              <a:buChar char="n"/>
              <a:defRPr/>
            </a:pPr>
            <a:r>
              <a:rPr lang="es-ES_tradnl" altLang="x-none" sz="24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Enrichment</a:t>
            </a:r>
            <a:r>
              <a:rPr lang="es-ES_tradnl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4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instruction</a:t>
            </a:r>
            <a:r>
              <a:rPr lang="es-ES_tradnl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4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challenges</a:t>
            </a:r>
            <a:r>
              <a:rPr lang="es-ES_tradnl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4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all</a:t>
            </a:r>
            <a:r>
              <a:rPr lang="es-ES_tradnl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4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students</a:t>
            </a:r>
            <a:r>
              <a:rPr lang="es-ES_tradnl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4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with</a:t>
            </a:r>
            <a:r>
              <a:rPr lang="es-ES_tradnl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400" b="1" u="sng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high</a:t>
            </a:r>
            <a:r>
              <a:rPr lang="es-ES_tradnl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400" b="1" u="sng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expectations</a:t>
            </a:r>
            <a:endParaRPr lang="es-ES_tradnl" altLang="x-none" sz="2400" b="1" u="sng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s-ES_tradnl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	</a:t>
            </a:r>
            <a:r>
              <a:rPr lang="es-ES_tradnl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La instrucción de enriquecimiento </a:t>
            </a:r>
            <a:r>
              <a:rPr lang="es-ES_tradnl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desafia</a:t>
            </a:r>
            <a:r>
              <a:rPr lang="es-ES_tradnl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a todos los estudiantes con </a:t>
            </a:r>
            <a:r>
              <a:rPr lang="es-ES_tradnl" altLang="x-none" sz="2400" b="1" u="sng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altas expectativas</a:t>
            </a:r>
            <a:endParaRPr lang="es-ES_tradnl" altLang="x-none" sz="1200" b="1" u="sng" dirty="0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s-ES_tradnl" altLang="x-none" sz="1400" b="1" dirty="0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charset="2"/>
              <a:buChar char="n"/>
              <a:defRPr/>
            </a:pPr>
            <a:r>
              <a:rPr lang="es-ES_tradnl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Staff and </a:t>
            </a:r>
            <a:r>
              <a:rPr lang="es-ES_tradnl" altLang="x-none" sz="24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students</a:t>
            </a:r>
            <a:r>
              <a:rPr lang="es-ES_tradnl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4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follow</a:t>
            </a:r>
            <a:r>
              <a:rPr lang="es-ES_tradnl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4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the</a:t>
            </a:r>
            <a:r>
              <a:rPr lang="es-ES_tradnl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4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Language</a:t>
            </a:r>
            <a:r>
              <a:rPr lang="es-ES_tradnl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of </a:t>
            </a:r>
            <a:r>
              <a:rPr lang="es-ES_tradnl" altLang="x-none" sz="24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the</a:t>
            </a:r>
            <a:r>
              <a:rPr lang="es-ES_tradnl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Day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s-ES_tradnl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	(MWF: </a:t>
            </a:r>
            <a:r>
              <a:rPr lang="es-ES_tradnl" altLang="x-none" sz="24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Spanish</a:t>
            </a:r>
            <a:r>
              <a:rPr lang="es-ES_tradnl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/ T and Th: English)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s-ES_tradnl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	</a:t>
            </a:r>
            <a:r>
              <a:rPr lang="es-ES_tradnl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El personal y los estudiantes </a:t>
            </a:r>
            <a:r>
              <a:rPr lang="es-ES_tradnl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seguin</a:t>
            </a:r>
            <a:r>
              <a:rPr lang="es-ES_tradnl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el Idioma del </a:t>
            </a:r>
            <a:r>
              <a:rPr lang="es-ES_tradnl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Dia</a:t>
            </a:r>
            <a:endParaRPr lang="es-ES_tradnl" altLang="x-none" sz="2400" b="1" dirty="0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s-ES_tradnl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		(MWF: Español / T and Th: Inglés)</a:t>
            </a:r>
            <a:endParaRPr lang="en-US" altLang="x-none" sz="2400" b="1" dirty="0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  <p:sp>
        <p:nvSpPr>
          <p:cNvPr id="31748" name="Footer Placeholder 1">
            <a:extLst>
              <a:ext uri="{FF2B5EF4-FFF2-40B4-BE49-F238E27FC236}">
                <a16:creationId xmlns:a16="http://schemas.microsoft.com/office/drawing/2014/main" id="{E12466AF-E7D7-C24A-BA06-1611D039608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2020-Dual Language Training Institute. All Rights Reserved.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2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2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2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2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2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2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2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2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2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2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2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2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2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2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2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2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387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1" name="Rectangle 3">
            <a:extLst>
              <a:ext uri="{FF2B5EF4-FFF2-40B4-BE49-F238E27FC236}">
                <a16:creationId xmlns:a16="http://schemas.microsoft.com/office/drawing/2014/main" id="{3497295B-DDA2-3D42-A94E-75D50AFD4F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1752600"/>
            <a:ext cx="8991600" cy="4495800"/>
          </a:xfrm>
          <a:ln w="12700">
            <a:solidFill>
              <a:srgbClr val="B92521"/>
            </a:solidFill>
          </a:ln>
        </p:spPr>
        <p:txBody>
          <a:bodyPr lIns="90487" tIns="44450" rIns="90487" bIns="44450"/>
          <a:lstStyle/>
          <a:p>
            <a:pPr eaLnBrk="1" hangingPunct="1">
              <a:buClr>
                <a:srgbClr val="00FDFF"/>
              </a:buClr>
              <a:buFont typeface="Wingdings" pitchFamily="2" charset="2"/>
              <a:buChar char="ü"/>
              <a:defRPr/>
            </a:pPr>
            <a:r>
              <a:rPr lang="en-US" sz="2600" b="1" dirty="0">
                <a:latin typeface="Times New Roman" charset="0"/>
                <a:ea typeface="Times New Roman" charset="0"/>
                <a:cs typeface="Times New Roman" charset="0"/>
              </a:rPr>
              <a:t>Most widely implemented DL program in the United States!</a:t>
            </a:r>
          </a:p>
          <a:p>
            <a:pPr eaLnBrk="1" hangingPunct="1">
              <a:buClr>
                <a:srgbClr val="00FDFF"/>
              </a:buClr>
              <a:buFont typeface="Wingdings" pitchFamily="2" charset="2"/>
              <a:buChar char="ü"/>
              <a:defRPr/>
            </a:pPr>
            <a:r>
              <a:rPr lang="en-US" sz="26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¡El </a:t>
            </a: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programa</a:t>
            </a:r>
            <a:r>
              <a:rPr lang="en-US" sz="26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de </a:t>
            </a: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lenguaje</a:t>
            </a:r>
            <a:r>
              <a:rPr lang="en-US" sz="26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dual mas </a:t>
            </a: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implementado</a:t>
            </a:r>
            <a:r>
              <a:rPr lang="en-US" sz="26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en</a:t>
            </a:r>
            <a:r>
              <a:rPr lang="en-US" sz="26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los</a:t>
            </a:r>
            <a:r>
              <a:rPr lang="en-US" sz="26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Estados</a:t>
            </a:r>
            <a:r>
              <a:rPr lang="en-US" sz="26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Unidos</a:t>
            </a:r>
            <a:r>
              <a:rPr lang="en-US" sz="26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!</a:t>
            </a:r>
          </a:p>
          <a:p>
            <a:pPr eaLnBrk="1" hangingPunct="1">
              <a:buClr>
                <a:srgbClr val="00FDFF"/>
              </a:buClr>
              <a:buFont typeface="Wingdings" pitchFamily="2" charset="2"/>
              <a:buChar char="ü"/>
              <a:defRPr/>
            </a:pPr>
            <a:r>
              <a:rPr lang="en-US" sz="2600" b="1" dirty="0">
                <a:latin typeface="Times New Roman" charset="0"/>
                <a:ea typeface="Times New Roman" charset="0"/>
                <a:cs typeface="Times New Roman" charset="0"/>
              </a:rPr>
              <a:t>Implemented in 144 school districts across 11 states</a:t>
            </a:r>
          </a:p>
          <a:p>
            <a:pPr eaLnBrk="1" hangingPunct="1">
              <a:buClr>
                <a:srgbClr val="00FDFF"/>
              </a:buClr>
              <a:buFont typeface="Wingdings" pitchFamily="2" charset="2"/>
              <a:buChar char="ü"/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Implementado</a:t>
            </a:r>
            <a:r>
              <a:rPr lang="en-US" sz="26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en</a:t>
            </a:r>
            <a:r>
              <a:rPr lang="en-US" sz="26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144 </a:t>
            </a: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distritos</a:t>
            </a:r>
            <a:r>
              <a:rPr lang="en-US" sz="26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escolares</a:t>
            </a:r>
            <a:r>
              <a:rPr lang="en-US" sz="26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en</a:t>
            </a:r>
            <a:r>
              <a:rPr lang="en-US" sz="26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11 </a:t>
            </a: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estados</a:t>
            </a:r>
            <a:r>
              <a:rPr lang="en-US" sz="26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eaLnBrk="1" hangingPunct="1">
              <a:buClr>
                <a:srgbClr val="00FDFF"/>
              </a:buClr>
              <a:buFont typeface="Wingdings" pitchFamily="2" charset="2"/>
              <a:buChar char="ü"/>
              <a:defRPr/>
            </a:pPr>
            <a:r>
              <a:rPr lang="en-US" sz="2600" b="1" dirty="0">
                <a:latin typeface="Times New Roman" charset="0"/>
                <a:ea typeface="Times New Roman" charset="0"/>
                <a:cs typeface="Times New Roman" charset="0"/>
              </a:rPr>
              <a:t>Approximately 2 million students have been served through   the </a:t>
            </a:r>
            <a:r>
              <a:rPr lang="en-US" sz="2600" b="1" i="1" dirty="0">
                <a:latin typeface="Times New Roman" charset="0"/>
                <a:ea typeface="Times New Roman" charset="0"/>
                <a:cs typeface="Times New Roman" charset="0"/>
              </a:rPr>
              <a:t>G &amp; G DL Program</a:t>
            </a:r>
            <a:r>
              <a:rPr lang="en-US" sz="2600" b="1" dirty="0">
                <a:latin typeface="Times New Roman" charset="0"/>
                <a:ea typeface="Times New Roman" charset="0"/>
                <a:cs typeface="Times New Roman" charset="0"/>
              </a:rPr>
              <a:t> over the last 23 years</a:t>
            </a:r>
          </a:p>
          <a:p>
            <a:pPr eaLnBrk="1" hangingPunct="1">
              <a:buClr>
                <a:srgbClr val="00FDFF"/>
              </a:buClr>
              <a:buFont typeface="Wingdings" pitchFamily="2" charset="2"/>
              <a:buChar char="ü"/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Aproximadamente</a:t>
            </a:r>
            <a:r>
              <a:rPr lang="en-US" sz="26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2 </a:t>
            </a: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millones</a:t>
            </a:r>
            <a:r>
              <a:rPr lang="en-US" sz="26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de </a:t>
            </a: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estudiantes</a:t>
            </a:r>
            <a:r>
              <a:rPr lang="en-US" sz="26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han</a:t>
            </a:r>
            <a:r>
              <a:rPr lang="en-US" sz="26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sido</a:t>
            </a:r>
            <a:r>
              <a:rPr lang="en-US" sz="26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atendidos</a:t>
            </a:r>
            <a:r>
              <a:rPr lang="en-US" sz="26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en</a:t>
            </a:r>
            <a:r>
              <a:rPr lang="en-US" sz="26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el </a:t>
            </a:r>
            <a:r>
              <a:rPr lang="en-US" sz="2600" b="1" i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Programa</a:t>
            </a:r>
            <a:r>
              <a:rPr lang="en-US" sz="2600" b="1" i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Dual de G y G </a:t>
            </a: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en</a:t>
            </a:r>
            <a:r>
              <a:rPr lang="en-US" sz="2600" b="1" i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los</a:t>
            </a:r>
            <a:r>
              <a:rPr lang="en-US" sz="26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ultimos</a:t>
            </a:r>
            <a:r>
              <a:rPr lang="en-US" sz="26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23 </a:t>
            </a: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años</a:t>
            </a:r>
            <a:endParaRPr lang="en-US" sz="2600" b="1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4034" name="Slide Number Placeholder 2">
            <a:extLst>
              <a:ext uri="{FF2B5EF4-FFF2-40B4-BE49-F238E27FC236}">
                <a16:creationId xmlns:a16="http://schemas.microsoft.com/office/drawing/2014/main" id="{B234B92A-8DBB-8C40-AF1C-F714079C2E6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0D9D2B9D-B20F-BA48-ABE2-55A08E5EEEAD}" type="slidenum">
              <a:rPr lang="en-US" altLang="en-US" smtClean="0">
                <a:latin typeface="Arial" panose="020B0604020202020204" pitchFamily="34" charset="0"/>
              </a:rPr>
              <a:pPr/>
              <a:t>11</a:t>
            </a:fld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" name="Title 12">
            <a:extLst>
              <a:ext uri="{FF2B5EF4-FFF2-40B4-BE49-F238E27FC236}">
                <a16:creationId xmlns:a16="http://schemas.microsoft.com/office/drawing/2014/main" id="{CA12F39B-4AAA-3D4E-B9C2-6583D5E484EB}"/>
              </a:ext>
            </a:extLst>
          </p:cNvPr>
          <p:cNvSpPr txBox="1">
            <a:spLocks/>
          </p:cNvSpPr>
          <p:nvPr/>
        </p:nvSpPr>
        <p:spPr bwMode="auto">
          <a:xfrm>
            <a:off x="76200" y="563563"/>
            <a:ext cx="8991600" cy="103663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</a:defRPr>
            </a:lvl9pPr>
          </a:lstStyle>
          <a:p>
            <a:pPr>
              <a:defRPr/>
            </a:pPr>
            <a:r>
              <a:rPr lang="en-US" sz="3400" i="1" kern="0" dirty="0">
                <a:solidFill>
                  <a:schemeClr val="tx1"/>
                </a:solidFill>
                <a:latin typeface="Times New Roman Bold Italic" charset="0"/>
                <a:ea typeface="ＭＳ Ｐゴシック" charset="0"/>
                <a:cs typeface="Times New Roman Bold Italic" charset="0"/>
              </a:rPr>
              <a:t>Impact of Gómez &amp; Gómez DL Program</a:t>
            </a:r>
          </a:p>
          <a:p>
            <a:pPr>
              <a:defRPr/>
            </a:pPr>
            <a:r>
              <a:rPr lang="en-US" sz="3400" i="1" kern="0" dirty="0" err="1">
                <a:solidFill>
                  <a:srgbClr val="FFFF00"/>
                </a:solidFill>
                <a:latin typeface="Times New Roman Bold Italic" charset="0"/>
                <a:ea typeface="ＭＳ Ｐゴシック" charset="0"/>
                <a:cs typeface="Times New Roman Bold Italic" charset="0"/>
              </a:rPr>
              <a:t>Impacto</a:t>
            </a:r>
            <a:r>
              <a:rPr lang="en-US" sz="3400" i="1" kern="0" dirty="0">
                <a:solidFill>
                  <a:srgbClr val="FFFF00"/>
                </a:solidFill>
                <a:latin typeface="Times New Roman Bold Italic" charset="0"/>
                <a:ea typeface="ＭＳ Ｐゴシック" charset="0"/>
                <a:cs typeface="Times New Roman Bold Italic" charset="0"/>
              </a:rPr>
              <a:t> del </a:t>
            </a:r>
            <a:r>
              <a:rPr lang="en-US" sz="3400" i="1" kern="0" dirty="0" err="1">
                <a:solidFill>
                  <a:srgbClr val="FFFF00"/>
                </a:solidFill>
                <a:latin typeface="Times New Roman Bold Italic" charset="0"/>
                <a:ea typeface="ＭＳ Ｐゴシック" charset="0"/>
                <a:cs typeface="Times New Roman Bold Italic" charset="0"/>
              </a:rPr>
              <a:t>Programa</a:t>
            </a:r>
            <a:r>
              <a:rPr lang="en-US" sz="3400" i="1" kern="0" dirty="0">
                <a:solidFill>
                  <a:srgbClr val="FFFF00"/>
                </a:solidFill>
                <a:latin typeface="Times New Roman Bold Italic" charset="0"/>
                <a:ea typeface="ＭＳ Ｐゴシック" charset="0"/>
                <a:cs typeface="Times New Roman Bold Italic" charset="0"/>
              </a:rPr>
              <a:t> Dual de Gómez y Gómez </a:t>
            </a:r>
          </a:p>
        </p:txBody>
      </p:sp>
      <p:sp>
        <p:nvSpPr>
          <p:cNvPr id="44036" name="Footer Placeholder 1">
            <a:extLst>
              <a:ext uri="{FF2B5EF4-FFF2-40B4-BE49-F238E27FC236}">
                <a16:creationId xmlns:a16="http://schemas.microsoft.com/office/drawing/2014/main" id="{65958FB3-E89D-4D41-8857-5FB29CB1D4D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Copyright © 2020-Dual Language Training Institute. All Rights Reserved.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1" name="Rectangle 3">
            <a:extLst>
              <a:ext uri="{FF2B5EF4-FFF2-40B4-BE49-F238E27FC236}">
                <a16:creationId xmlns:a16="http://schemas.microsoft.com/office/drawing/2014/main" id="{16394610-1363-E040-8D39-4162E60B9A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1828800"/>
            <a:ext cx="8915400" cy="3505200"/>
          </a:xfrm>
          <a:ln w="12700">
            <a:solidFill>
              <a:srgbClr val="B92521"/>
            </a:solidFill>
          </a:ln>
        </p:spPr>
        <p:txBody>
          <a:bodyPr lIns="90487" tIns="44450" rIns="90487" bIns="44450"/>
          <a:lstStyle/>
          <a:p>
            <a:pPr marL="0" indent="0" eaLnBrk="1" hangingPunct="1">
              <a:buClr>
                <a:srgbClr val="00FDFF"/>
              </a:buClr>
              <a:buNone/>
              <a:defRPr/>
            </a:pPr>
            <a:endParaRPr lang="en-US" sz="2000" b="1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eaLnBrk="1" hangingPunct="1">
              <a:buClr>
                <a:srgbClr val="00FDFF"/>
              </a:buClr>
              <a:buFont typeface="Wingdings" pitchFamily="2" charset="2"/>
              <a:buChar char="ü"/>
              <a:defRPr/>
            </a:pPr>
            <a:r>
              <a:rPr lang="en-US" sz="2600" b="1" dirty="0">
                <a:latin typeface="Times New Roman" charset="0"/>
                <a:ea typeface="Times New Roman" charset="0"/>
                <a:cs typeface="Times New Roman" charset="0"/>
              </a:rPr>
              <a:t>Any given year, the </a:t>
            </a:r>
            <a:r>
              <a:rPr lang="en-US" sz="2600" b="1" i="1" dirty="0">
                <a:latin typeface="Times New Roman" charset="0"/>
                <a:ea typeface="Times New Roman" charset="0"/>
                <a:cs typeface="Times New Roman" charset="0"/>
              </a:rPr>
              <a:t>G &amp; G DL Program </a:t>
            </a:r>
            <a:r>
              <a:rPr lang="en-US" sz="2600" b="1" dirty="0">
                <a:latin typeface="Times New Roman" charset="0"/>
                <a:ea typeface="Times New Roman" charset="0"/>
                <a:cs typeface="Times New Roman" charset="0"/>
              </a:rPr>
              <a:t>is used in over 6000 classrooms and serves over 120,000 students</a:t>
            </a:r>
          </a:p>
          <a:p>
            <a:pPr eaLnBrk="1" hangingPunct="1">
              <a:buClr>
                <a:srgbClr val="00FDFF"/>
              </a:buClr>
              <a:buFont typeface="Wingdings" pitchFamily="2" charset="2"/>
              <a:buChar char="ü"/>
              <a:defRPr/>
            </a:pPr>
            <a:endParaRPr lang="en-US" sz="2600" b="1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eaLnBrk="1" hangingPunct="1">
              <a:buClr>
                <a:srgbClr val="00FDFF"/>
              </a:buClr>
              <a:buFont typeface="Wingdings" pitchFamily="2" charset="2"/>
              <a:buChar char="ü"/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En</a:t>
            </a:r>
            <a:r>
              <a:rPr lang="en-US" sz="26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cualquier</a:t>
            </a:r>
            <a:r>
              <a:rPr lang="en-US" sz="26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año</a:t>
            </a:r>
            <a:r>
              <a:rPr lang="en-US" sz="26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dado, el </a:t>
            </a:r>
            <a:r>
              <a:rPr lang="en-US" sz="2600" b="1" i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Programa</a:t>
            </a:r>
            <a:r>
              <a:rPr lang="en-US" sz="2600" b="1" i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Dual de G y G </a:t>
            </a:r>
            <a:r>
              <a:rPr lang="en-US" sz="26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se </a:t>
            </a: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utiliza</a:t>
            </a:r>
            <a:r>
              <a:rPr lang="en-US" sz="26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en</a:t>
            </a:r>
            <a:r>
              <a:rPr lang="en-US" sz="26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mas de 6000 aulas y </a:t>
            </a: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atiende</a:t>
            </a:r>
            <a:r>
              <a:rPr lang="en-US" sz="26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a mas de 120,000 </a:t>
            </a:r>
            <a:r>
              <a:rPr lang="en-US" sz="2600" b="1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estudiantes</a:t>
            </a:r>
            <a:endParaRPr lang="en-US" sz="2600" b="1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6082" name="Slide Number Placeholder 2">
            <a:extLst>
              <a:ext uri="{FF2B5EF4-FFF2-40B4-BE49-F238E27FC236}">
                <a16:creationId xmlns:a16="http://schemas.microsoft.com/office/drawing/2014/main" id="{D81CB4DF-F78B-3C40-8B20-CA4D65ACDB9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7D67D970-2D50-3F48-9E08-52479D859019}" type="slidenum">
              <a:rPr lang="en-US" altLang="en-US" smtClean="0">
                <a:latin typeface="Arial" panose="020B0604020202020204" pitchFamily="34" charset="0"/>
              </a:rPr>
              <a:pPr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6083" name="Footer Placeholder 1">
            <a:extLst>
              <a:ext uri="{FF2B5EF4-FFF2-40B4-BE49-F238E27FC236}">
                <a16:creationId xmlns:a16="http://schemas.microsoft.com/office/drawing/2014/main" id="{9862FF76-43C7-5649-89D1-CAB7A235A73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Copyright © 2020-Dual Language Training Institute. All Rights Reserved.</a:t>
            </a: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928B4AF9-BFDE-924A-BD68-DE9159E8781D}"/>
              </a:ext>
            </a:extLst>
          </p:cNvPr>
          <p:cNvSpPr txBox="1">
            <a:spLocks/>
          </p:cNvSpPr>
          <p:nvPr/>
        </p:nvSpPr>
        <p:spPr bwMode="auto">
          <a:xfrm>
            <a:off x="76200" y="563563"/>
            <a:ext cx="8991600" cy="103663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</a:defRPr>
            </a:lvl9pPr>
          </a:lstStyle>
          <a:p>
            <a:pPr>
              <a:defRPr/>
            </a:pPr>
            <a:r>
              <a:rPr lang="en-US" sz="3400" i="1" kern="0" dirty="0">
                <a:solidFill>
                  <a:schemeClr val="tx1"/>
                </a:solidFill>
                <a:latin typeface="Times New Roman Bold Italic" charset="0"/>
                <a:ea typeface="ＭＳ Ｐゴシック" charset="0"/>
                <a:cs typeface="Times New Roman Bold Italic" charset="0"/>
              </a:rPr>
              <a:t>Impact of Gómez &amp; Gómez DL Program</a:t>
            </a:r>
          </a:p>
          <a:p>
            <a:pPr>
              <a:defRPr/>
            </a:pPr>
            <a:r>
              <a:rPr lang="en-US" sz="3400" i="1" kern="0" dirty="0" err="1">
                <a:solidFill>
                  <a:srgbClr val="FFFF00"/>
                </a:solidFill>
                <a:latin typeface="Times New Roman Bold Italic" charset="0"/>
                <a:ea typeface="ＭＳ Ｐゴシック" charset="0"/>
                <a:cs typeface="Times New Roman Bold Italic" charset="0"/>
              </a:rPr>
              <a:t>Impacto</a:t>
            </a:r>
            <a:r>
              <a:rPr lang="en-US" sz="3400" i="1" kern="0" dirty="0">
                <a:solidFill>
                  <a:srgbClr val="FFFF00"/>
                </a:solidFill>
                <a:latin typeface="Times New Roman Bold Italic" charset="0"/>
                <a:ea typeface="ＭＳ Ｐゴシック" charset="0"/>
                <a:cs typeface="Times New Roman Bold Italic" charset="0"/>
              </a:rPr>
              <a:t> del </a:t>
            </a:r>
            <a:r>
              <a:rPr lang="en-US" sz="3400" i="1" kern="0" dirty="0" err="1">
                <a:solidFill>
                  <a:srgbClr val="FFFF00"/>
                </a:solidFill>
                <a:latin typeface="Times New Roman Bold Italic" charset="0"/>
                <a:ea typeface="ＭＳ Ｐゴシック" charset="0"/>
                <a:cs typeface="Times New Roman Bold Italic" charset="0"/>
              </a:rPr>
              <a:t>Programa</a:t>
            </a:r>
            <a:r>
              <a:rPr lang="en-US" sz="3400" i="1" kern="0" dirty="0">
                <a:solidFill>
                  <a:srgbClr val="FFFF00"/>
                </a:solidFill>
                <a:latin typeface="Times New Roman Bold Italic" charset="0"/>
                <a:ea typeface="ＭＳ Ｐゴシック" charset="0"/>
                <a:cs typeface="Times New Roman Bold Italic" charset="0"/>
              </a:rPr>
              <a:t> Dual de Gómez &amp; Gómez 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5">
            <a:extLst>
              <a:ext uri="{FF2B5EF4-FFF2-40B4-BE49-F238E27FC236}">
                <a16:creationId xmlns:a16="http://schemas.microsoft.com/office/drawing/2014/main" id="{643286E8-9C94-6B40-9DAB-C486CE43FF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242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A16F814E-AA3F-3147-BE58-541016186275}" type="slidenum">
              <a:rPr lang="en-US" altLang="en-US" sz="1200" smtClean="0">
                <a:latin typeface="Arial" panose="020B060402020202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4842527B-F7E0-CF45-BC78-A091D509B8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6463" y="533400"/>
            <a:ext cx="7323137" cy="457200"/>
          </a:xfrm>
          <a:ln w="38100">
            <a:solidFill>
              <a:srgbClr val="CC3300"/>
            </a:solidFill>
          </a:ln>
        </p:spPr>
        <p:txBody>
          <a:bodyPr lIns="90487" tIns="44450" rIns="90487" bIns="44450"/>
          <a:lstStyle/>
          <a:p>
            <a:pPr eaLnBrk="1" hangingPunct="1">
              <a:defRPr/>
            </a:pPr>
            <a:r>
              <a:rPr lang="en-US" altLang="x-none" sz="28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Parent’s Role </a:t>
            </a:r>
            <a:r>
              <a:rPr lang="es-ES_tradnl" altLang="x-none" sz="2800" i="1" dirty="0">
                <a:solidFill>
                  <a:schemeClr val="hlink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–</a:t>
            </a:r>
            <a:r>
              <a:rPr lang="es-ES_tradnl" altLang="x-none" sz="2800" i="1" dirty="0">
                <a:solidFill>
                  <a:srgbClr val="0002DA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800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Rol de Los Padres</a:t>
            </a:r>
            <a:endParaRPr lang="en-US" altLang="x-none" sz="2800" i="1" dirty="0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  <p:sp>
        <p:nvSpPr>
          <p:cNvPr id="297987" name="Rectangle 3">
            <a:extLst>
              <a:ext uri="{FF2B5EF4-FFF2-40B4-BE49-F238E27FC236}">
                <a16:creationId xmlns:a16="http://schemas.microsoft.com/office/drawing/2014/main" id="{0ECDDC6E-5D91-EA4B-92CB-9BCC05673D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382000" cy="5105400"/>
          </a:xfrm>
          <a:ln w="19050">
            <a:solidFill>
              <a:srgbClr val="CC3300"/>
            </a:solidFill>
          </a:ln>
        </p:spPr>
        <p:txBody>
          <a:bodyPr lIns="90487" tIns="44450" rIns="90487" bIns="44450"/>
          <a:lstStyle/>
          <a:p>
            <a:pPr marL="457200" indent="-457200" eaLnBrk="1" hangingPunct="1">
              <a:lnSpc>
                <a:spcPct val="80000"/>
              </a:lnSpc>
              <a:buFont typeface="Wingdings" charset="2"/>
              <a:buChar char="n"/>
              <a:defRPr/>
            </a:pPr>
            <a:endParaRPr lang="es-ES_tradnl" altLang="x-none" sz="800" b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80000"/>
              </a:lnSpc>
              <a:buFont typeface="Wingdings" charset="2"/>
              <a:buChar char="n"/>
              <a:defRPr/>
            </a:pPr>
            <a:r>
              <a:rPr lang="es-ES_tradnl" altLang="x-none" sz="28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Ensure</a:t>
            </a:r>
            <a:r>
              <a:rPr lang="es-ES_tradnl" altLang="x-none" sz="28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8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that</a:t>
            </a:r>
            <a:r>
              <a:rPr lang="es-ES_tradnl" altLang="x-none" sz="28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8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your</a:t>
            </a:r>
            <a:r>
              <a:rPr lang="es-ES_tradnl" altLang="x-none" sz="28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8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child</a:t>
            </a:r>
            <a:r>
              <a:rPr lang="es-ES_tradnl" altLang="x-none" sz="28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has </a:t>
            </a:r>
            <a:r>
              <a:rPr lang="es-ES_tradnl" altLang="x-none" sz="28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opportunities</a:t>
            </a:r>
            <a:r>
              <a:rPr lang="es-ES_tradnl" altLang="x-none" sz="28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to </a:t>
            </a:r>
            <a:r>
              <a:rPr lang="es-ES_tradnl" altLang="x-none" sz="28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practice</a:t>
            </a:r>
            <a:r>
              <a:rPr lang="es-ES_tradnl" altLang="x-none" sz="28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8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the</a:t>
            </a:r>
            <a:r>
              <a:rPr lang="es-ES_tradnl" altLang="x-none" sz="28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8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second</a:t>
            </a:r>
            <a:r>
              <a:rPr lang="es-ES_tradnl" altLang="x-none" sz="28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8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language</a:t>
            </a:r>
            <a:r>
              <a:rPr lang="es-ES_tradnl" altLang="x-none" sz="28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at home</a:t>
            </a:r>
          </a:p>
          <a:p>
            <a:pPr marL="457200" indent="-457200" eaLnBrk="1" hangingPunct="1">
              <a:lnSpc>
                <a:spcPct val="80000"/>
              </a:lnSpc>
              <a:buFontTx/>
              <a:buNone/>
              <a:defRPr/>
            </a:pPr>
            <a:r>
              <a:rPr lang="es-ES_tradnl" altLang="x-none" sz="28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	</a:t>
            </a:r>
            <a:r>
              <a:rPr lang="es-ES_tradnl" altLang="x-none" sz="28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Asegúrese de que su hijo tenga la oportunidad de practicar el segundo idioma en casa</a:t>
            </a:r>
          </a:p>
          <a:p>
            <a:pPr marL="457200" indent="-457200" eaLnBrk="1" hangingPunct="1">
              <a:lnSpc>
                <a:spcPct val="80000"/>
              </a:lnSpc>
              <a:buFontTx/>
              <a:buNone/>
              <a:defRPr/>
            </a:pPr>
            <a:endParaRPr lang="es-ES_tradnl" altLang="x-none" sz="1200" b="1" dirty="0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80000"/>
              </a:lnSpc>
              <a:buFont typeface="Wingdings" charset="2"/>
              <a:buChar char="n"/>
              <a:defRPr/>
            </a:pPr>
            <a:r>
              <a:rPr lang="es-ES_tradnl" altLang="x-none" sz="28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Follow</a:t>
            </a:r>
            <a:r>
              <a:rPr lang="es-ES_tradnl" altLang="x-none" sz="28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8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the</a:t>
            </a:r>
            <a:r>
              <a:rPr lang="es-ES_tradnl" altLang="x-none" sz="28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8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Language</a:t>
            </a:r>
            <a:r>
              <a:rPr lang="es-ES_tradnl" altLang="x-none" sz="28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of </a:t>
            </a:r>
            <a:r>
              <a:rPr lang="es-ES_tradnl" altLang="x-none" sz="28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the</a:t>
            </a:r>
            <a:r>
              <a:rPr lang="es-ES_tradnl" altLang="x-none" sz="28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Day at home as </a:t>
            </a:r>
            <a:r>
              <a:rPr lang="es-ES_tradnl" altLang="x-none" sz="28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much</a:t>
            </a:r>
            <a:r>
              <a:rPr lang="es-ES_tradnl" altLang="x-none" sz="28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as </a:t>
            </a:r>
            <a:r>
              <a:rPr lang="es-ES_tradnl" altLang="x-none" sz="28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possible</a:t>
            </a:r>
            <a:endParaRPr lang="es-ES_tradnl" altLang="x-none" sz="2800" b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80000"/>
              </a:lnSpc>
              <a:buFontTx/>
              <a:buNone/>
              <a:defRPr/>
            </a:pPr>
            <a:r>
              <a:rPr lang="es-ES_tradnl" altLang="x-none" sz="28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	</a:t>
            </a:r>
            <a:r>
              <a:rPr lang="es-ES_tradnl" altLang="x-none" sz="28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Sigue el Idioma del </a:t>
            </a:r>
            <a:r>
              <a:rPr lang="es-ES_tradnl" altLang="x-none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Dia</a:t>
            </a:r>
            <a:r>
              <a:rPr lang="es-ES_tradnl" altLang="x-none" sz="28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en casa tanto como sea posible</a:t>
            </a:r>
          </a:p>
          <a:p>
            <a:pPr marL="457200" indent="-457200" eaLnBrk="1" hangingPunct="1">
              <a:lnSpc>
                <a:spcPct val="80000"/>
              </a:lnSpc>
              <a:buFontTx/>
              <a:buNone/>
              <a:defRPr/>
            </a:pPr>
            <a:endParaRPr lang="es-ES_tradnl" altLang="x-none" sz="1200" b="1" dirty="0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80000"/>
              </a:lnSpc>
              <a:buFont typeface="Wingdings" charset="2"/>
              <a:buChar char="n"/>
              <a:defRPr/>
            </a:pPr>
            <a:r>
              <a:rPr lang="es-ES_tradnl" altLang="x-none" sz="28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Provide</a:t>
            </a:r>
            <a:r>
              <a:rPr lang="es-ES_tradnl" altLang="x-none" sz="28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8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access</a:t>
            </a:r>
            <a:r>
              <a:rPr lang="es-ES_tradnl" altLang="x-none" sz="28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to </a:t>
            </a:r>
            <a:r>
              <a:rPr lang="es-ES_tradnl" altLang="x-none" sz="28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books</a:t>
            </a:r>
            <a:r>
              <a:rPr lang="es-ES_tradnl" altLang="x-none" sz="28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, </a:t>
            </a:r>
            <a:r>
              <a:rPr lang="es-ES_tradnl" altLang="x-none" sz="28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movies</a:t>
            </a:r>
            <a:r>
              <a:rPr lang="es-ES_tradnl" altLang="x-none" sz="28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, </a:t>
            </a:r>
            <a:r>
              <a:rPr lang="es-ES_tradnl" altLang="x-none" sz="28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cartoons</a:t>
            </a:r>
            <a:r>
              <a:rPr lang="es-ES_tradnl" altLang="x-none" sz="28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, etc. in </a:t>
            </a:r>
            <a:r>
              <a:rPr lang="es-ES_tradnl" altLang="x-none" sz="28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the</a:t>
            </a:r>
            <a:r>
              <a:rPr lang="es-ES_tradnl" altLang="x-none" sz="28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8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child’s</a:t>
            </a:r>
            <a:r>
              <a:rPr lang="es-ES_tradnl" altLang="x-none" sz="28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8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second</a:t>
            </a:r>
            <a:r>
              <a:rPr lang="es-ES_tradnl" altLang="x-none" sz="28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800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language</a:t>
            </a:r>
            <a:endParaRPr lang="es-ES_tradnl" altLang="x-none" sz="2800" b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80000"/>
              </a:lnSpc>
              <a:buFontTx/>
              <a:buNone/>
              <a:defRPr/>
            </a:pPr>
            <a:r>
              <a:rPr lang="es-ES_tradnl" altLang="x-none" sz="28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	</a:t>
            </a:r>
            <a:r>
              <a:rPr lang="es-ES_tradnl" altLang="x-none" sz="28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Proporcionar acceso a libros, películas, </a:t>
            </a:r>
            <a:r>
              <a:rPr lang="es-ES_tradnl" altLang="x-none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debujos</a:t>
            </a:r>
            <a:r>
              <a:rPr lang="es-ES_tradnl" altLang="x-none" sz="28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animados, etc. en el segundo idioma del niño</a:t>
            </a:r>
          </a:p>
        </p:txBody>
      </p:sp>
      <p:sp>
        <p:nvSpPr>
          <p:cNvPr id="30724" name="Footer Placeholder 1">
            <a:extLst>
              <a:ext uri="{FF2B5EF4-FFF2-40B4-BE49-F238E27FC236}">
                <a16:creationId xmlns:a16="http://schemas.microsoft.com/office/drawing/2014/main" id="{7D224FD0-4EFA-424D-BA06-6EFC656E6A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2020-Dual Language Training Institute. All Rights Reserved.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7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7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7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7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7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7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987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Footer Placeholder 2">
            <a:extLst>
              <a:ext uri="{FF2B5EF4-FFF2-40B4-BE49-F238E27FC236}">
                <a16:creationId xmlns:a16="http://schemas.microsoft.com/office/drawing/2014/main" id="{0CAF19DB-3F52-EB43-A943-B3AD79B8D1F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2020-Dual Language Training Institute. All Rights Reserved.</a:t>
            </a:r>
          </a:p>
        </p:txBody>
      </p:sp>
      <p:pic>
        <p:nvPicPr>
          <p:cNvPr id="48130" name="Picture 8">
            <a:extLst>
              <a:ext uri="{FF2B5EF4-FFF2-40B4-BE49-F238E27FC236}">
                <a16:creationId xmlns:a16="http://schemas.microsoft.com/office/drawing/2014/main" id="{8D0ACD37-786A-A642-A81C-677851E4E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Slide Number Placeholder 1">
            <a:extLst>
              <a:ext uri="{FF2B5EF4-FFF2-40B4-BE49-F238E27FC236}">
                <a16:creationId xmlns:a16="http://schemas.microsoft.com/office/drawing/2014/main" id="{11C3ECE1-2EAC-B64D-AB09-A5605D10B5E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918413CD-13DF-BD40-98A2-FD49EE0D339F}" type="slidenum">
              <a:rPr lang="en-US" altLang="en-US" smtClean="0">
                <a:latin typeface="Arial" panose="020B0604020202020204" pitchFamily="34" charset="0"/>
              </a:rPr>
              <a:pPr/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>
            <a:extLst>
              <a:ext uri="{FF2B5EF4-FFF2-40B4-BE49-F238E27FC236}">
                <a16:creationId xmlns:a16="http://schemas.microsoft.com/office/drawing/2014/main" id="{7FC62FF8-7257-F949-A75D-87DF834D6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Footer Placeholder 1">
            <a:extLst>
              <a:ext uri="{FF2B5EF4-FFF2-40B4-BE49-F238E27FC236}">
                <a16:creationId xmlns:a16="http://schemas.microsoft.com/office/drawing/2014/main" id="{618E5EE5-0C76-4647-A28B-84200344293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Copyright © 2020-Dual Language Training Institute. All Rights Reserved.</a:t>
            </a:r>
          </a:p>
        </p:txBody>
      </p:sp>
      <p:sp>
        <p:nvSpPr>
          <p:cNvPr id="49155" name="Slide Number Placeholder 4">
            <a:extLst>
              <a:ext uri="{FF2B5EF4-FFF2-40B4-BE49-F238E27FC236}">
                <a16:creationId xmlns:a16="http://schemas.microsoft.com/office/drawing/2014/main" id="{0E439627-A05F-4547-ABC2-A70B89E2263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B1E54B21-05F2-B748-8081-424DF6348756}" type="slidenum">
              <a:rPr lang="en-US" altLang="en-US" smtClean="0">
                <a:latin typeface="Arial" panose="020B0604020202020204" pitchFamily="34" charset="0"/>
              </a:rPr>
              <a:pPr/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>
            <a:extLst>
              <a:ext uri="{FF2B5EF4-FFF2-40B4-BE49-F238E27FC236}">
                <a16:creationId xmlns:a16="http://schemas.microsoft.com/office/drawing/2014/main" id="{6F6767FE-8BE4-6D41-97B2-7026C9CEF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Footer Placeholder 1">
            <a:extLst>
              <a:ext uri="{FF2B5EF4-FFF2-40B4-BE49-F238E27FC236}">
                <a16:creationId xmlns:a16="http://schemas.microsoft.com/office/drawing/2014/main" id="{673B7850-557A-0C44-9C80-18873B96167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2020-Dual Language Training Institute. All Rights Reserved.</a:t>
            </a:r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AE59C887-2448-7845-9E6D-00D96ABBDC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55583D4-43E6-EC49-B223-F540A13EA847}" type="slidenum">
              <a:rPr lang="en-US" altLang="en-US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BBA1C-6FDF-4F41-B714-D0277B9475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35B6F4-C134-EC44-8740-A359D7F022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0179" name="Picture 3">
            <a:extLst>
              <a:ext uri="{FF2B5EF4-FFF2-40B4-BE49-F238E27FC236}">
                <a16:creationId xmlns:a16="http://schemas.microsoft.com/office/drawing/2014/main" id="{3F9EEC04-321A-3D4F-9F86-2DDD0FBB5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266700"/>
            <a:ext cx="8420100" cy="63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74EE8D-26E0-C74C-A8D8-83A102ED7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x-none"/>
              <a:t>Copyright © 2020-Dual Language Training Institute.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C19488-AA8B-604A-BF6E-21E1F116B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A9C14-2CC2-744B-81BD-68884F34568E}" type="slidenum">
              <a:rPr lang="en-US" altLang="x-none" smtClean="0"/>
              <a:pPr>
                <a:defRPr/>
              </a:pPr>
              <a:t>17</a:t>
            </a:fld>
            <a:endParaRPr lang="en-US" altLang="x-none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Number Placeholder 2">
            <a:extLst>
              <a:ext uri="{FF2B5EF4-FFF2-40B4-BE49-F238E27FC236}">
                <a16:creationId xmlns:a16="http://schemas.microsoft.com/office/drawing/2014/main" id="{30011886-3E04-3B4D-B550-F70CE4519C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0E52D83-60BE-324D-BD84-EBC77C8A29A9}" type="slidenum">
              <a:rPr lang="en-US" altLang="en-US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27010" name="Rectangle 2">
            <a:extLst>
              <a:ext uri="{FF2B5EF4-FFF2-40B4-BE49-F238E27FC236}">
                <a16:creationId xmlns:a16="http://schemas.microsoft.com/office/drawing/2014/main" id="{3EAE2A4A-3027-F64F-8E40-F54CEBF3A5D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457200"/>
            <a:ext cx="7467600" cy="838200"/>
          </a:xfrm>
          <a:ln w="38100">
            <a:solidFill>
              <a:srgbClr val="B9252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altLang="x-none" sz="32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Bilingual Pairs </a:t>
            </a:r>
            <a:r>
              <a:rPr lang="en-US" altLang="x-none" sz="3200" dirty="0">
                <a:solidFill>
                  <a:srgbClr val="FFFF66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– </a:t>
            </a:r>
            <a:r>
              <a:rPr lang="es-ES_tradnl" altLang="x-none" sz="3200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Pares </a:t>
            </a:r>
            <a:r>
              <a:rPr lang="en-US" altLang="x-none" sz="3200" i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Bilingües</a:t>
            </a:r>
            <a:r>
              <a:rPr lang="en-US" altLang="x-none" sz="3200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endParaRPr lang="en-US" altLang="x-none" sz="3200" i="1" dirty="0">
              <a:solidFill>
                <a:srgbClr val="FFFF66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  <p:pic>
        <p:nvPicPr>
          <p:cNvPr id="35843" name="Picture 2" descr="F:\DLE PICS\BILPAIRSLRNG.jpg">
            <a:extLst>
              <a:ext uri="{FF2B5EF4-FFF2-40B4-BE49-F238E27FC236}">
                <a16:creationId xmlns:a16="http://schemas.microsoft.com/office/drawing/2014/main" id="{1D9A1680-3230-EB42-8C7B-4B34AC9B23F8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600" y="1447800"/>
            <a:ext cx="8890000" cy="533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Footer Placeholder 4">
            <a:extLst>
              <a:ext uri="{FF2B5EF4-FFF2-40B4-BE49-F238E27FC236}">
                <a16:creationId xmlns:a16="http://schemas.microsoft.com/office/drawing/2014/main" id="{4CA1B449-B1EA-B145-8BD3-65C89ED50FD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2020-Dual Language Training Institute. All Rights Reserved.</a:t>
            </a: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Footer Placeholder 1">
            <a:extLst>
              <a:ext uri="{FF2B5EF4-FFF2-40B4-BE49-F238E27FC236}">
                <a16:creationId xmlns:a16="http://schemas.microsoft.com/office/drawing/2014/main" id="{0A430D4A-A12A-2C4E-B431-A90D8BE10B2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2020-Dual Language Training Institute. All Rights Reserved.</a:t>
            </a:r>
          </a:p>
        </p:txBody>
      </p:sp>
      <p:pic>
        <p:nvPicPr>
          <p:cNvPr id="51202" name="Picture 2">
            <a:extLst>
              <a:ext uri="{FF2B5EF4-FFF2-40B4-BE49-F238E27FC236}">
                <a16:creationId xmlns:a16="http://schemas.microsoft.com/office/drawing/2014/main" id="{8EF9F689-C1DD-F044-8BCA-1EFD2F345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63"/>
            <a:ext cx="9144000" cy="680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Slide Number Placeholder 2">
            <a:extLst>
              <a:ext uri="{FF2B5EF4-FFF2-40B4-BE49-F238E27FC236}">
                <a16:creationId xmlns:a16="http://schemas.microsoft.com/office/drawing/2014/main" id="{8FE75F80-5DF1-1747-86E3-AF53A5771F5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41054243-F49D-5844-A15E-49DDC6381A7D}" type="slidenum">
              <a:rPr lang="en-US" altLang="en-US" smtClean="0">
                <a:latin typeface="Arial" panose="020B0604020202020204" pitchFamily="34" charset="0"/>
              </a:rPr>
              <a:pPr/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04" name="Footer Placeholder 1">
            <a:extLst>
              <a:ext uri="{FF2B5EF4-FFF2-40B4-BE49-F238E27FC236}">
                <a16:creationId xmlns:a16="http://schemas.microsoft.com/office/drawing/2014/main" id="{459235BB-5A22-7343-A8A8-33CE8784C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153150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2017-Dual Language Training Institute. All Rights Reserved.</a:t>
            </a:r>
          </a:p>
        </p:txBody>
      </p:sp>
      <p:pic>
        <p:nvPicPr>
          <p:cNvPr id="51205" name="Picture 6">
            <a:extLst>
              <a:ext uri="{FF2B5EF4-FFF2-40B4-BE49-F238E27FC236}">
                <a16:creationId xmlns:a16="http://schemas.microsoft.com/office/drawing/2014/main" id="{F3ED9BE2-44BA-9F49-8C0D-FE6E6FA58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85725"/>
            <a:ext cx="2235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2020-Dual Language Training Institute. All Rights Reserved.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B241CB-078A-3741-85F5-63A964D3E449}"/>
              </a:ext>
            </a:extLst>
          </p:cNvPr>
          <p:cNvSpPr txBox="1">
            <a:spLocks/>
          </p:cNvSpPr>
          <p:nvPr/>
        </p:nvSpPr>
        <p:spPr>
          <a:xfrm>
            <a:off x="152400" y="457200"/>
            <a:ext cx="8763000" cy="60960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</a:defRPr>
            </a:lvl9pPr>
          </a:lstStyle>
          <a:p>
            <a:pPr>
              <a:defRPr/>
            </a:pPr>
            <a:r>
              <a:rPr lang="en-US" sz="3000" i="1" kern="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Video: PSJA ISD K-12 DLE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CCCFA0-C5AF-AD41-B6DC-41BDC879A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082D871-8838-7D47-8C4A-1316CBD78043}" type="slidenum">
              <a:rPr lang="en-US" altLang="x-none" smtClean="0"/>
              <a:pPr>
                <a:defRPr/>
              </a:pPr>
              <a:t>2</a:t>
            </a:fld>
            <a:endParaRPr lang="en-US" altLang="x-non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C855D2-A60B-2642-B214-2A60B3FA282B}"/>
              </a:ext>
            </a:extLst>
          </p:cNvPr>
          <p:cNvSpPr/>
          <p:nvPr/>
        </p:nvSpPr>
        <p:spPr>
          <a:xfrm>
            <a:off x="2758042" y="3258184"/>
            <a:ext cx="333795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x-none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Show Video</a:t>
            </a:r>
          </a:p>
        </p:txBody>
      </p:sp>
    </p:spTree>
    <p:extLst>
      <p:ext uri="{BB962C8B-B14F-4D97-AF65-F5344CB8AC3E}">
        <p14:creationId xmlns:p14="http://schemas.microsoft.com/office/powerpoint/2010/main" val="285708384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 descr="IMG_1665.JPG">
            <a:extLst>
              <a:ext uri="{FF2B5EF4-FFF2-40B4-BE49-F238E27FC236}">
                <a16:creationId xmlns:a16="http://schemas.microsoft.com/office/drawing/2014/main" id="{88BD7B9D-C3AC-6D44-8169-C901690A7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Footer Placeholder 1">
            <a:extLst>
              <a:ext uri="{FF2B5EF4-FFF2-40B4-BE49-F238E27FC236}">
                <a16:creationId xmlns:a16="http://schemas.microsoft.com/office/drawing/2014/main" id="{304B350C-05A5-704A-9005-7D8AECF9C49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Copyright © 2020-Dual Language Training Institute. All Rights Reserved.</a:t>
            </a:r>
          </a:p>
        </p:txBody>
      </p:sp>
      <p:sp>
        <p:nvSpPr>
          <p:cNvPr id="52227" name="Slide Number Placeholder 2">
            <a:extLst>
              <a:ext uri="{FF2B5EF4-FFF2-40B4-BE49-F238E27FC236}">
                <a16:creationId xmlns:a16="http://schemas.microsoft.com/office/drawing/2014/main" id="{670F0269-B0F7-E048-AFBE-785DC2B2177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DFEB0F4D-5FD2-354D-9580-AB1173DC4053}" type="slidenum">
              <a:rPr lang="en-US" altLang="en-US" smtClean="0">
                <a:latin typeface="Arial" panose="020B0604020202020204" pitchFamily="34" charset="0"/>
              </a:rPr>
              <a:pPr/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2020-Dual Language Training Institute. All Rights Reserved.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32327-5242-FE4C-8338-80C3F2EF24C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A39C3C4-A6C4-1C46-B7E7-0E1CAC9AA69F}"/>
              </a:ext>
            </a:extLst>
          </p:cNvPr>
          <p:cNvSpPr txBox="1">
            <a:spLocks/>
          </p:cNvSpPr>
          <p:nvPr/>
        </p:nvSpPr>
        <p:spPr>
          <a:xfrm>
            <a:off x="381000" y="396875"/>
            <a:ext cx="8382000" cy="746125"/>
          </a:xfrm>
          <a:prstGeom prst="rect">
            <a:avLst/>
          </a:prstGeom>
          <a:ln w="38100" cap="flat" algn="ctr">
            <a:solidFill>
              <a:srgbClr val="800000"/>
            </a:solidFill>
            <a:headEnd type="none" w="med" len="med"/>
            <a:tailEnd type="none" w="med" len="med"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</a:defRPr>
            </a:lvl9pPr>
          </a:lstStyle>
          <a:p>
            <a:pPr>
              <a:defRPr/>
            </a:pPr>
            <a:r>
              <a:rPr lang="en-US" sz="3200" i="1" kern="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Video: 1st Grade Bilingual Pairs &amp; Groups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8B501D-71A8-5642-B3C4-5BD7B4D4E571}"/>
              </a:ext>
            </a:extLst>
          </p:cNvPr>
          <p:cNvSpPr/>
          <p:nvPr/>
        </p:nvSpPr>
        <p:spPr>
          <a:xfrm>
            <a:off x="2758042" y="3258184"/>
            <a:ext cx="333795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x-none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Show Video</a:t>
            </a:r>
          </a:p>
        </p:txBody>
      </p:sp>
    </p:spTree>
    <p:extLst>
      <p:ext uri="{BB962C8B-B14F-4D97-AF65-F5344CB8AC3E}">
        <p14:creationId xmlns:p14="http://schemas.microsoft.com/office/powerpoint/2010/main" val="387635285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Footer Placeholder 1">
            <a:extLst>
              <a:ext uri="{FF2B5EF4-FFF2-40B4-BE49-F238E27FC236}">
                <a16:creationId xmlns:a16="http://schemas.microsoft.com/office/drawing/2014/main" id="{8F818FB5-60F7-BC4E-8F0D-5C8327EA01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553200" y="624840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2020-Dual Language Training Institute. All Rights Reserved.</a:t>
            </a:r>
          </a:p>
        </p:txBody>
      </p:sp>
      <p:sp>
        <p:nvSpPr>
          <p:cNvPr id="37890" name="Slide Number Placeholder 3">
            <a:extLst>
              <a:ext uri="{FF2B5EF4-FFF2-40B4-BE49-F238E27FC236}">
                <a16:creationId xmlns:a16="http://schemas.microsoft.com/office/drawing/2014/main" id="{5B0BAAD3-53D8-AB43-9290-4E2F112426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242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5999D325-33C8-6644-884E-4434927F767C}" type="slidenum">
              <a:rPr lang="en-US" altLang="en-US" sz="1200" smtClean="0">
                <a:latin typeface="Arial" panose="020B060402020202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pic>
        <p:nvPicPr>
          <p:cNvPr id="37891" name="Picture 2">
            <a:extLst>
              <a:ext uri="{FF2B5EF4-FFF2-40B4-BE49-F238E27FC236}">
                <a16:creationId xmlns:a16="http://schemas.microsoft.com/office/drawing/2014/main" id="{0791621B-089D-DB4B-880E-50311A929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Footer Placeholder 2">
            <a:extLst>
              <a:ext uri="{FF2B5EF4-FFF2-40B4-BE49-F238E27FC236}">
                <a16:creationId xmlns:a16="http://schemas.microsoft.com/office/drawing/2014/main" id="{38837F2D-415A-1247-99DD-02D05DDF507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Copyright © 2020-Dual Language Training Institute. All Rights Reserved.</a:t>
            </a:r>
          </a:p>
        </p:txBody>
      </p:sp>
      <p:sp>
        <p:nvSpPr>
          <p:cNvPr id="55298" name="Slide Number Placeholder 3">
            <a:extLst>
              <a:ext uri="{FF2B5EF4-FFF2-40B4-BE49-F238E27FC236}">
                <a16:creationId xmlns:a16="http://schemas.microsoft.com/office/drawing/2014/main" id="{5DE91FDC-B818-EF4E-80C1-F02176751AD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1A7B231E-9E34-8447-B124-87F9486EC2DD}" type="slidenum">
              <a:rPr lang="en-US" altLang="en-US" smtClean="0">
                <a:latin typeface="Arial" panose="020B0604020202020204" pitchFamily="34" charset="0"/>
              </a:rPr>
              <a:pPr/>
              <a:t>23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55299" name="Picture 4">
            <a:extLst>
              <a:ext uri="{FF2B5EF4-FFF2-40B4-BE49-F238E27FC236}">
                <a16:creationId xmlns:a16="http://schemas.microsoft.com/office/drawing/2014/main" id="{95D38068-954D-F642-8608-B36C42853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4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8">
            <a:extLst>
              <a:ext uri="{FF2B5EF4-FFF2-40B4-BE49-F238E27FC236}">
                <a16:creationId xmlns:a16="http://schemas.microsoft.com/office/drawing/2014/main" id="{6DBE40B0-53EE-AC45-A93C-0A7870E26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791200"/>
            <a:ext cx="1614488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Footer Placeholder 2">
            <a:extLst>
              <a:ext uri="{FF2B5EF4-FFF2-40B4-BE49-F238E27FC236}">
                <a16:creationId xmlns:a16="http://schemas.microsoft.com/office/drawing/2014/main" id="{678BD674-12C1-0640-B766-8EF9CE008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400800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2017-Dual Language Training Institute. All Rights Reserved.</a:t>
            </a:r>
          </a:p>
        </p:txBody>
      </p:sp>
      <p:sp>
        <p:nvSpPr>
          <p:cNvPr id="55302" name="TextBox 7">
            <a:extLst>
              <a:ext uri="{FF2B5EF4-FFF2-40B4-BE49-F238E27FC236}">
                <a16:creationId xmlns:a16="http://schemas.microsoft.com/office/drawing/2014/main" id="{85ABB2E0-5051-FC42-858A-6344AFD10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800600"/>
            <a:ext cx="7772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b="1" i="1">
                <a:solidFill>
                  <a:srgbClr val="FF0000"/>
                </a:solidFill>
                <a:latin typeface="Times New Roman" panose="02020603050405020304" pitchFamily="18" charset="0"/>
              </a:rPr>
              <a:t>1st Grade Paired Work</a:t>
            </a:r>
          </a:p>
          <a:p>
            <a:pPr algn="ctr"/>
            <a:r>
              <a:rPr lang="en-US" altLang="en-US" sz="3200" b="1" i="1">
                <a:solidFill>
                  <a:srgbClr val="FF0000"/>
                </a:solidFill>
                <a:latin typeface="Times New Roman" panose="02020603050405020304" pitchFamily="18" charset="0"/>
              </a:rPr>
              <a:t>Reading and Writing Across the Curriculum!</a:t>
            </a:r>
            <a:endParaRPr lang="en-US" altLang="en-US" sz="2000" b="1" i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5">
            <a:extLst>
              <a:ext uri="{FF2B5EF4-FFF2-40B4-BE49-F238E27FC236}">
                <a16:creationId xmlns:a16="http://schemas.microsoft.com/office/drawing/2014/main" id="{374B964F-2132-8B42-965B-DD76EA34E6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242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4B115EE1-DDDC-DC4C-A6F5-94DF98608B0F}" type="slidenum">
              <a:rPr lang="en-US" altLang="en-US" sz="1200" smtClean="0">
                <a:latin typeface="Arial" panose="020B060402020202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E6327992-1970-1C4F-8790-BF9BF8DDE6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381000"/>
            <a:ext cx="8991600" cy="838200"/>
          </a:xfrm>
          <a:ln w="38100">
            <a:solidFill>
              <a:srgbClr val="CC3300"/>
            </a:solidFill>
          </a:ln>
        </p:spPr>
        <p:txBody>
          <a:bodyPr lIns="90487" tIns="44450" rIns="90487" bIns="44450"/>
          <a:lstStyle/>
          <a:p>
            <a:pPr eaLnBrk="1" hangingPunct="1">
              <a:defRPr/>
            </a:pPr>
            <a:r>
              <a:rPr lang="en-US" altLang="x-none" sz="28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Benefits of Bilingualism for </a:t>
            </a:r>
            <a:r>
              <a:rPr lang="en-US" altLang="x-none" sz="2800" u="sng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All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Children</a:t>
            </a:r>
            <a:br>
              <a:rPr lang="en-US" altLang="x-none" sz="28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</a:br>
            <a:r>
              <a:rPr lang="en-US" altLang="x-none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Beneficios</a:t>
            </a:r>
            <a:r>
              <a:rPr lang="en-US" altLang="x-none" sz="2800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del </a:t>
            </a:r>
            <a:r>
              <a:rPr lang="en-US" altLang="x-none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Bilingüismo</a:t>
            </a:r>
            <a:r>
              <a:rPr lang="en-US" altLang="x-none" sz="2800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Para </a:t>
            </a:r>
            <a:r>
              <a:rPr lang="en-US" altLang="x-none" sz="2800" i="1" u="sng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Todos</a:t>
            </a:r>
            <a:r>
              <a:rPr lang="en-US" altLang="x-none" sz="2800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Los </a:t>
            </a:r>
            <a:r>
              <a:rPr lang="en-US" altLang="x-none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Niños</a:t>
            </a:r>
            <a:endParaRPr lang="en-US" altLang="x-none" sz="2800" i="1" dirty="0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  <p:sp>
        <p:nvSpPr>
          <p:cNvPr id="245763" name="Rectangle 3">
            <a:extLst>
              <a:ext uri="{FF2B5EF4-FFF2-40B4-BE49-F238E27FC236}">
                <a16:creationId xmlns:a16="http://schemas.microsoft.com/office/drawing/2014/main" id="{B8589CBD-493D-D949-B353-EFB413905A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534400" cy="4572000"/>
          </a:xfrm>
          <a:ln w="19050">
            <a:solidFill>
              <a:srgbClr val="CC3300"/>
            </a:solidFill>
          </a:ln>
        </p:spPr>
        <p:txBody>
          <a:bodyPr lIns="90487" tIns="44450" rIns="90487" bIns="44450"/>
          <a:lstStyle/>
          <a:p>
            <a:pPr eaLnBrk="1" hangingPunct="1">
              <a:lnSpc>
                <a:spcPct val="80000"/>
              </a:lnSpc>
              <a:buFont typeface="Wingdings" charset="2"/>
              <a:buChar char="n"/>
              <a:defRPr/>
            </a:pPr>
            <a:r>
              <a:rPr lang="en-US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Parents should support their children through home-school collaboration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	Los padres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deben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apoyar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a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sus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hijo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a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través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de la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colaboración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entre el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hogar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y la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escuela</a:t>
            </a:r>
            <a:r>
              <a:rPr lang="en-US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x-none" sz="1600" b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charset="2"/>
              <a:buChar char="n"/>
              <a:defRPr/>
            </a:pPr>
            <a:r>
              <a:rPr lang="en-US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Learning Advantages (Academic Success!)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	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Ventajas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de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aprendizaje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(¡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Exito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académico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!)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x-none" sz="1600" b="1" dirty="0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charset="2"/>
              <a:buChar char="n"/>
              <a:defRPr/>
            </a:pPr>
            <a:r>
              <a:rPr lang="en-US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Value and Respect of one</a:t>
            </a:r>
            <a:r>
              <a:rPr lang="ja-JP" altLang="en-US" sz="2400" b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’</a:t>
            </a:r>
            <a:r>
              <a:rPr lang="en-US" altLang="ja-JP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 Own Language and Other Languages and Cultures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	Valor y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respeto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del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propio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idioma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y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otros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idiomas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y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culturas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x-none" sz="1600" b="1" dirty="0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charset="2"/>
              <a:buChar char="n"/>
              <a:defRPr/>
            </a:pPr>
            <a:r>
              <a:rPr lang="en-US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Economic Advantages (job market opportunities)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	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Ventajas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economicas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(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oportunidades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en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el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mercado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laboral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8916" name="Footer Placeholder 1">
            <a:extLst>
              <a:ext uri="{FF2B5EF4-FFF2-40B4-BE49-F238E27FC236}">
                <a16:creationId xmlns:a16="http://schemas.microsoft.com/office/drawing/2014/main" id="{CFB4C481-E34D-EA42-B24D-5E772F2E848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2020-Dual Language Training Institute. All Rights Reserved.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576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576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3" grpId="0" animBg="1" autoUpdateAnimBg="0"/>
      <p:bldP spid="245763" grpId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2020-Dual Language Training Institute. All Rights Reserved.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B241CB-078A-3741-85F5-63A964D3E449}"/>
              </a:ext>
            </a:extLst>
          </p:cNvPr>
          <p:cNvSpPr txBox="1">
            <a:spLocks/>
          </p:cNvSpPr>
          <p:nvPr/>
        </p:nvSpPr>
        <p:spPr>
          <a:xfrm>
            <a:off x="152400" y="457200"/>
            <a:ext cx="8763000" cy="60960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8" charset="0"/>
              </a:defRPr>
            </a:lvl9pPr>
          </a:lstStyle>
          <a:p>
            <a:pPr>
              <a:defRPr/>
            </a:pPr>
            <a:r>
              <a:rPr lang="en-US" sz="3000" i="1" kern="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Video: PSJA ISD Secondary DLE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CCCFA0-C5AF-AD41-B6DC-41BDC879A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082D871-8838-7D47-8C4A-1316CBD78043}" type="slidenum">
              <a:rPr lang="en-US" altLang="x-none" smtClean="0"/>
              <a:pPr>
                <a:defRPr/>
              </a:pPr>
              <a:t>25</a:t>
            </a:fld>
            <a:endParaRPr lang="en-US" altLang="x-non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C855D2-A60B-2642-B214-2A60B3FA282B}"/>
              </a:ext>
            </a:extLst>
          </p:cNvPr>
          <p:cNvSpPr/>
          <p:nvPr/>
        </p:nvSpPr>
        <p:spPr>
          <a:xfrm>
            <a:off x="2758042" y="3258184"/>
            <a:ext cx="333795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x-none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Show Video</a:t>
            </a:r>
          </a:p>
        </p:txBody>
      </p:sp>
    </p:spTree>
    <p:extLst>
      <p:ext uri="{BB962C8B-B14F-4D97-AF65-F5344CB8AC3E}">
        <p14:creationId xmlns:p14="http://schemas.microsoft.com/office/powerpoint/2010/main" val="63753304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5">
            <a:extLst>
              <a:ext uri="{FF2B5EF4-FFF2-40B4-BE49-F238E27FC236}">
                <a16:creationId xmlns:a16="http://schemas.microsoft.com/office/drawing/2014/main" id="{374B964F-2132-8B42-965B-DD76EA34E6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242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4B115EE1-DDDC-DC4C-A6F5-94DF98608B0F}" type="slidenum">
              <a:rPr lang="en-US" altLang="en-US" sz="1200" smtClean="0">
                <a:latin typeface="Arial" panose="020B060402020202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45763" name="Rectangle 3">
            <a:extLst>
              <a:ext uri="{FF2B5EF4-FFF2-40B4-BE49-F238E27FC236}">
                <a16:creationId xmlns:a16="http://schemas.microsoft.com/office/drawing/2014/main" id="{B8589CBD-493D-D949-B353-EFB413905A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534400" cy="4572000"/>
          </a:xfrm>
          <a:ln w="19050">
            <a:solidFill>
              <a:srgbClr val="CC3300"/>
            </a:solidFill>
          </a:ln>
        </p:spPr>
        <p:txBody>
          <a:bodyPr lIns="90487" tIns="44450" rIns="90487" bIns="44450"/>
          <a:lstStyle/>
          <a:p>
            <a:pPr eaLnBrk="1" hangingPunct="1">
              <a:lnSpc>
                <a:spcPct val="80000"/>
              </a:lnSpc>
              <a:buFont typeface="Wingdings" charset="2"/>
              <a:buChar char="n"/>
              <a:defRPr/>
            </a:pPr>
            <a:endParaRPr lang="en-US" altLang="x-none" sz="2400" b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charset="2"/>
              <a:buChar char="n"/>
              <a:defRPr/>
            </a:pPr>
            <a:endParaRPr lang="en-US" altLang="x-none" sz="2400" b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buNone/>
              <a:defRPr/>
            </a:pPr>
            <a:r>
              <a:rPr lang="en-US" altLang="x-none" sz="4400" b="1" i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Thank you for your participation!</a:t>
            </a:r>
          </a:p>
          <a:p>
            <a:pPr marL="0" indent="0" algn="ctr" eaLnBrk="1" hangingPunct="1">
              <a:lnSpc>
                <a:spcPct val="80000"/>
              </a:lnSpc>
              <a:buNone/>
              <a:defRPr/>
            </a:pPr>
            <a:r>
              <a:rPr lang="en-US" altLang="x-none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¡Gracias por </a:t>
            </a:r>
            <a:r>
              <a:rPr lang="en-US" altLang="x-none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su</a:t>
            </a:r>
            <a:r>
              <a:rPr lang="en-US" altLang="x-none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participacíon</a:t>
            </a:r>
            <a:r>
              <a:rPr lang="en-US" altLang="x-none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!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altLang="x-none" sz="4000" b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altLang="x-none" sz="4000" b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buNone/>
              <a:defRPr/>
            </a:pPr>
            <a:r>
              <a:rPr lang="en-US" altLang="x-none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www.dltigomez.com</a:t>
            </a:r>
            <a:endParaRPr lang="en-US" altLang="x-none" sz="4400" b="1" dirty="0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  <p:sp>
        <p:nvSpPr>
          <p:cNvPr id="38916" name="Footer Placeholder 1">
            <a:extLst>
              <a:ext uri="{FF2B5EF4-FFF2-40B4-BE49-F238E27FC236}">
                <a16:creationId xmlns:a16="http://schemas.microsoft.com/office/drawing/2014/main" id="{CFB4C481-E34D-EA42-B24D-5E772F2E848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2020-Dual Language Training Institute.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207395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576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576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3" grpId="0" animBg="1" autoUpdateAnimBg="0"/>
      <p:bldP spid="245763" grpId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Number Placeholder 5">
            <a:extLst>
              <a:ext uri="{FF2B5EF4-FFF2-40B4-BE49-F238E27FC236}">
                <a16:creationId xmlns:a16="http://schemas.microsoft.com/office/drawing/2014/main" id="{6233E117-95C5-834C-BD81-8A06DEA39C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242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993E4A5A-53AF-844D-85D0-36AF9CB47B2A}" type="slidenum">
              <a:rPr lang="en-US" altLang="en-US" sz="1200" smtClean="0">
                <a:latin typeface="Arial" panose="020B060402020202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E4398D7-5A63-E944-AE54-F747BC2F6F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848600" cy="1295400"/>
          </a:xfrm>
          <a:ln w="38100">
            <a:solidFill>
              <a:srgbClr val="CC33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altLang="x-none" sz="3300" i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Purpose of Bilingual  Education</a:t>
            </a:r>
            <a:br>
              <a:rPr lang="en-US" altLang="x-none" sz="3300" i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</a:br>
            <a:r>
              <a:rPr lang="en-US" altLang="x-none" sz="3300" i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Propósito</a:t>
            </a:r>
            <a:r>
              <a:rPr lang="en-US" altLang="x-none" sz="3300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de la </a:t>
            </a:r>
            <a:r>
              <a:rPr lang="en-US" altLang="x-none" sz="3300" i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educación</a:t>
            </a:r>
            <a:r>
              <a:rPr lang="en-US" altLang="x-none" sz="3300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3300" i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bilingüe</a:t>
            </a:r>
            <a:endParaRPr lang="en-US" altLang="x-none" sz="2900" i="1" dirty="0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D97CB28-9E08-3F4D-A785-405C63D0D2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2438400"/>
            <a:ext cx="8610600" cy="3429000"/>
          </a:xfrm>
          <a:ln w="19050">
            <a:solidFill>
              <a:srgbClr val="CC3300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Learn knowledge &amp; skills </a:t>
            </a:r>
            <a:r>
              <a:rPr lang="en-US" altLang="x-none" sz="2400" b="1" u="sng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on-grade level </a:t>
            </a:r>
            <a:r>
              <a:rPr lang="en-US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using the native language while learning the second language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Aprende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conocimientos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y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habilidades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u="sng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a </a:t>
            </a:r>
            <a:r>
              <a:rPr lang="en-US" altLang="x-none" sz="2400" b="1" u="sng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nivel</a:t>
            </a:r>
            <a:r>
              <a:rPr lang="en-US" altLang="x-none" sz="2400" b="1" u="sng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de </a:t>
            </a:r>
            <a:r>
              <a:rPr lang="en-US" altLang="x-none" sz="2400" b="1" u="sng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grado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usando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el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idioma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nativo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s-ES_tradnl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mientras aprende el segundo idioma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altLang="x-none" sz="1600" b="1" dirty="0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Knowledge and skills in the first language </a:t>
            </a:r>
            <a:r>
              <a:rPr lang="en-US" altLang="x-none" sz="2400" b="1" u="sng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transfer</a:t>
            </a:r>
            <a:r>
              <a:rPr lang="en-US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to the second language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Conocimientos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y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habilidades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en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la primer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lengua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se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transfiere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a la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segunda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lengua</a:t>
            </a:r>
            <a:endParaRPr lang="en-US" altLang="x-none" sz="2400" b="1" dirty="0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  <p:sp>
        <p:nvSpPr>
          <p:cNvPr id="24580" name="TextBox 4">
            <a:extLst>
              <a:ext uri="{FF2B5EF4-FFF2-40B4-BE49-F238E27FC236}">
                <a16:creationId xmlns:a16="http://schemas.microsoft.com/office/drawing/2014/main" id="{4F3104B1-CA8F-BA4C-AE85-C6FFAED1A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581400"/>
            <a:ext cx="18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4581" name="Footer Placeholder 1">
            <a:extLst>
              <a:ext uri="{FF2B5EF4-FFF2-40B4-BE49-F238E27FC236}">
                <a16:creationId xmlns:a16="http://schemas.microsoft.com/office/drawing/2014/main" id="{5B278BFD-F87D-A344-9201-12CFC32060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2020-Dual Language Training Institute. All Rights Reserved.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2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animBg="1" autoUpdateAnimBg="0"/>
      <p:bldP spid="1027" grpId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MCNA00578_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990600"/>
            <a:ext cx="5867400" cy="5410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1066800" y="3810000"/>
            <a:ext cx="29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u="sng" dirty="0">
                <a:latin typeface="Times New Roman" charset="0"/>
                <a:ea typeface="Times New Roman" charset="0"/>
                <a:cs typeface="Times New Roman" charset="0"/>
              </a:rPr>
              <a:t>Additive/Enrichment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4724400" y="3810000"/>
            <a:ext cx="304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u="sng" dirty="0">
                <a:latin typeface="Times New Roman" charset="0"/>
                <a:ea typeface="Times New Roman" charset="0"/>
                <a:cs typeface="Times New Roman" charset="0"/>
              </a:rPr>
              <a:t>Subtractive/Remedial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371600" y="4267200"/>
            <a:ext cx="2438400" cy="1878013"/>
          </a:xfrm>
          <a:prstGeom prst="rect">
            <a:avLst/>
          </a:prstGeom>
          <a:solidFill>
            <a:srgbClr val="FAFA4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200" b="1" dirty="0">
                <a:solidFill>
                  <a:srgbClr val="0002DA"/>
                </a:solidFill>
                <a:latin typeface="Times New Roman" charset="0"/>
                <a:ea typeface="Times New Roman" charset="0"/>
                <a:cs typeface="Times New Roman" charset="0"/>
              </a:rPr>
              <a:t>Dual Language</a:t>
            </a:r>
          </a:p>
          <a:p>
            <a:endParaRPr lang="en-US" sz="2200" b="1" dirty="0">
              <a:solidFill>
                <a:srgbClr val="0002DA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200" b="1" dirty="0">
                <a:solidFill>
                  <a:srgbClr val="0002DA"/>
                </a:solidFill>
                <a:latin typeface="Times New Roman" charset="0"/>
                <a:ea typeface="Times New Roman" charset="0"/>
                <a:cs typeface="Times New Roman" charset="0"/>
              </a:rPr>
              <a:t>     - Two-Way</a:t>
            </a:r>
          </a:p>
          <a:p>
            <a:endParaRPr lang="en-US" sz="1800" b="1" dirty="0">
              <a:solidFill>
                <a:srgbClr val="0002DA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200" b="1" dirty="0">
                <a:solidFill>
                  <a:srgbClr val="0002DA"/>
                </a:solidFill>
                <a:latin typeface="Times New Roman" charset="0"/>
                <a:ea typeface="Times New Roman" charset="0"/>
                <a:cs typeface="Times New Roman" charset="0"/>
              </a:rPr>
              <a:t>     - One-Way</a:t>
            </a:r>
          </a:p>
          <a:p>
            <a:endParaRPr lang="en-US" sz="1000" b="1" dirty="0">
              <a:solidFill>
                <a:srgbClr val="0002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4953000" y="4267200"/>
            <a:ext cx="2590800" cy="1936750"/>
          </a:xfrm>
          <a:prstGeom prst="rect">
            <a:avLst/>
          </a:prstGeom>
          <a:solidFill>
            <a:srgbClr val="FAFA4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1" dirty="0">
                <a:solidFill>
                  <a:srgbClr val="0002DA"/>
                </a:solidFill>
                <a:latin typeface="Times New Roman" charset="0"/>
                <a:ea typeface="Times New Roman" charset="0"/>
                <a:cs typeface="Times New Roman" charset="0"/>
              </a:rPr>
              <a:t>TBE - Late Exit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1" dirty="0">
                <a:solidFill>
                  <a:srgbClr val="0002DA"/>
                </a:solidFill>
                <a:latin typeface="Times New Roman" charset="0"/>
                <a:ea typeface="Times New Roman" charset="0"/>
                <a:cs typeface="Times New Roman" charset="0"/>
              </a:rPr>
              <a:t>TBE – Early Exit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1" dirty="0">
                <a:solidFill>
                  <a:srgbClr val="0002DA"/>
                </a:solidFill>
                <a:latin typeface="Times New Roman" charset="0"/>
                <a:ea typeface="Times New Roman" charset="0"/>
                <a:cs typeface="Times New Roman" charset="0"/>
              </a:rPr>
              <a:t>Content-Based ESL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1" dirty="0">
                <a:solidFill>
                  <a:srgbClr val="0002DA"/>
                </a:solidFill>
                <a:latin typeface="Times New Roman" charset="0"/>
                <a:ea typeface="Times New Roman" charset="0"/>
                <a:cs typeface="Times New Roman" charset="0"/>
              </a:rPr>
              <a:t>ESL Pullout</a:t>
            </a:r>
            <a:endParaRPr lang="en-US" sz="1400" b="1" dirty="0">
              <a:solidFill>
                <a:srgbClr val="0002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33863" name="Rectangle 7"/>
          <p:cNvSpPr>
            <a:spLocks noChangeArrowheads="1"/>
          </p:cNvSpPr>
          <p:nvPr/>
        </p:nvSpPr>
        <p:spPr bwMode="auto">
          <a:xfrm>
            <a:off x="1828800" y="417512"/>
            <a:ext cx="5600700" cy="649288"/>
          </a:xfrm>
          <a:prstGeom prst="rect">
            <a:avLst/>
          </a:prstGeom>
          <a:noFill/>
          <a:ln w="38100">
            <a:solidFill>
              <a:srgbClr val="B9252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/>
          <a:lstStyle/>
          <a:p>
            <a:pPr algn="ctr" eaLnBrk="1" hangingPunct="1">
              <a:defRPr/>
            </a:pPr>
            <a:r>
              <a:rPr lang="en-US" sz="3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DLL Instructional </a:t>
            </a:r>
            <a:r>
              <a:rPr lang="en-US" sz="3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Models</a:t>
            </a:r>
          </a:p>
        </p:txBody>
      </p:sp>
      <p:sp>
        <p:nvSpPr>
          <p:cNvPr id="48136" name="Footer Placeholder 8"/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Copyright © 2020-Dual Language Training Institute. All Rights Reserved.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543800" y="4957465"/>
            <a:ext cx="15865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latin typeface="Times New Roman" charset="0"/>
                <a:ea typeface="Times New Roman" charset="0"/>
                <a:cs typeface="Times New Roman" charset="0"/>
              </a:rPr>
              <a:t>Ineffective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6201" y="4830514"/>
            <a:ext cx="13715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Effective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D5F674-5E2F-2D41-8AA4-0B8E168EC5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EB52892-939B-0E41-BF76-F46AAC281299}" type="slidenum">
              <a:rPr lang="en-US" altLang="x-none" smtClean="0"/>
              <a:pPr>
                <a:defRPr/>
              </a:pPr>
              <a:t>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059552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8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8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8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8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8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8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Number Placeholder 4">
            <a:extLst>
              <a:ext uri="{FF2B5EF4-FFF2-40B4-BE49-F238E27FC236}">
                <a16:creationId xmlns:a16="http://schemas.microsoft.com/office/drawing/2014/main" id="{85537253-635F-4B4B-8096-5EF0536090C2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C6CC6378-294A-7F47-9B18-681D99188A56}" type="slidenum">
              <a:rPr lang="en-US" altLang="en-US" sz="12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92194" name="Rectangle 2">
            <a:extLst>
              <a:ext uri="{FF2B5EF4-FFF2-40B4-BE49-F238E27FC236}">
                <a16:creationId xmlns:a16="http://schemas.microsoft.com/office/drawing/2014/main" id="{8228D210-DB9F-3D4A-B7FF-B1C677E72947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28600" y="301625"/>
            <a:ext cx="8686800" cy="896938"/>
          </a:xfrm>
          <a:ln w="38100">
            <a:solidFill>
              <a:srgbClr val="B92521"/>
            </a:solidFill>
          </a:ln>
        </p:spPr>
        <p:txBody>
          <a:bodyPr lIns="90487" tIns="44450" rIns="90487" bIns="44450"/>
          <a:lstStyle/>
          <a:p>
            <a:pPr eaLnBrk="1" hangingPunct="1">
              <a:defRPr/>
            </a:pPr>
            <a:r>
              <a:rPr lang="en-US" altLang="x-none" sz="2800" i="1" dirty="0">
                <a:solidFill>
                  <a:schemeClr val="tx1"/>
                </a:solidFill>
                <a:latin typeface="Palatino Linotype" charset="0"/>
                <a:ea typeface="ＭＳ Ｐゴシック" charset="-128"/>
              </a:rPr>
              <a:t>Dual Language is for All Children!</a:t>
            </a:r>
            <a:br>
              <a:rPr lang="en-US" altLang="x-none" sz="2800" i="1" dirty="0">
                <a:solidFill>
                  <a:schemeClr val="tx1"/>
                </a:solidFill>
                <a:latin typeface="Palatino Linotype" charset="0"/>
                <a:ea typeface="ＭＳ Ｐゴシック" charset="-128"/>
              </a:rPr>
            </a:br>
            <a:r>
              <a:rPr lang="en-US" altLang="x-none" sz="2800" i="1" dirty="0">
                <a:solidFill>
                  <a:srgbClr val="FFFF00"/>
                </a:solidFill>
                <a:latin typeface="Palatino Linotype" charset="0"/>
                <a:ea typeface="ＭＳ Ｐゴシック" charset="-128"/>
              </a:rPr>
              <a:t>¡</a:t>
            </a:r>
            <a:r>
              <a:rPr lang="en-US" altLang="x-none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Programa</a:t>
            </a:r>
            <a:r>
              <a:rPr lang="en-US" altLang="x-none" sz="2800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de </a:t>
            </a:r>
            <a:r>
              <a:rPr lang="en-US" altLang="x-none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Lenguaje</a:t>
            </a:r>
            <a:r>
              <a:rPr lang="en-US" altLang="x-none" sz="2800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Dual </a:t>
            </a:r>
            <a:r>
              <a:rPr lang="en-US" altLang="x-none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es</a:t>
            </a:r>
            <a:r>
              <a:rPr lang="en-US" altLang="x-none" sz="2800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para </a:t>
            </a:r>
            <a:r>
              <a:rPr lang="en-US" altLang="x-none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todos</a:t>
            </a:r>
            <a:r>
              <a:rPr lang="en-US" altLang="x-none" sz="2800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los</a:t>
            </a:r>
            <a:r>
              <a:rPr lang="en-US" altLang="x-none" sz="2800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niños</a:t>
            </a:r>
            <a:r>
              <a:rPr lang="en-US" altLang="x-none" sz="2800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!</a:t>
            </a:r>
            <a:endParaRPr lang="en-US" altLang="x-none" sz="2800" i="1" dirty="0">
              <a:solidFill>
                <a:srgbClr val="FFFF00"/>
              </a:solidFill>
              <a:latin typeface="Palatino Linotype" charset="0"/>
              <a:ea typeface="ＭＳ Ｐゴシック" charset="-128"/>
            </a:endParaRPr>
          </a:p>
        </p:txBody>
      </p:sp>
      <p:sp>
        <p:nvSpPr>
          <p:cNvPr id="392195" name="Rectangle 3">
            <a:extLst>
              <a:ext uri="{FF2B5EF4-FFF2-40B4-BE49-F238E27FC236}">
                <a16:creationId xmlns:a16="http://schemas.microsoft.com/office/drawing/2014/main" id="{1661ADD0-6980-6C42-A935-FA387DE25D1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295400"/>
            <a:ext cx="7543800" cy="1046163"/>
          </a:xfrm>
          <a:ln w="12700">
            <a:solidFill>
              <a:srgbClr val="B92521"/>
            </a:solidFill>
          </a:ln>
        </p:spPr>
        <p:txBody>
          <a:bodyPr lIns="90487" tIns="44450" rIns="90487" bIns="44450"/>
          <a:lstStyle/>
          <a:p>
            <a:pPr marL="0" indent="0" eaLnBrk="1" hangingPunct="1">
              <a:lnSpc>
                <a:spcPct val="80000"/>
              </a:lnSpc>
              <a:buClr>
                <a:srgbClr val="FFFF66"/>
              </a:buClr>
              <a:buFont typeface="Wingdings" pitchFamily="2" charset="2"/>
              <a:buNone/>
              <a:defRPr/>
            </a:pPr>
            <a:r>
              <a:rPr lang="en-US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Dual Language Program/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Programa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de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lenguaje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dual</a:t>
            </a:r>
          </a:p>
          <a:p>
            <a:pPr lvl="1" eaLnBrk="1" hangingPunct="1">
              <a:lnSpc>
                <a:spcPct val="80000"/>
              </a:lnSpc>
              <a:buClr>
                <a:srgbClr val="FFFF66"/>
              </a:buClr>
              <a:buFont typeface="Wingdings" charset="2"/>
              <a:buChar char="q"/>
              <a:defRPr/>
            </a:pPr>
            <a:r>
              <a:rPr lang="en-US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All students learn in </a:t>
            </a:r>
            <a:r>
              <a:rPr lang="en-US" altLang="x-none" sz="2400" b="1" u="sng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two</a:t>
            </a:r>
            <a:r>
              <a:rPr lang="en-US" altLang="x-none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languages</a:t>
            </a:r>
            <a:endParaRPr lang="en-US" altLang="x-none" sz="2400" b="1" dirty="0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  <a:buClr>
                <a:srgbClr val="FFFF66"/>
              </a:buClr>
              <a:buFont typeface="Wingdings" charset="2"/>
              <a:buChar char="q"/>
              <a:defRPr/>
            </a:pP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Todos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los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estudiantes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aprenden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en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u="sng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dos</a:t>
            </a:r>
            <a:r>
              <a:rPr lang="en-US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idiomas</a:t>
            </a:r>
            <a:endParaRPr lang="en-US" altLang="x-none" sz="2400" b="1" dirty="0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20C8D164-E49F-5140-BEB8-4EE09F969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439987"/>
            <a:ext cx="5680992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Footer Placeholder 6">
            <a:extLst>
              <a:ext uri="{FF2B5EF4-FFF2-40B4-BE49-F238E27FC236}">
                <a16:creationId xmlns:a16="http://schemas.microsoft.com/office/drawing/2014/main" id="{6043C19C-83DC-0A4B-8EF3-32202C5F191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2020-Dual Language Training Institute. All Rights Reserved.</a:t>
            </a:r>
          </a:p>
        </p:txBody>
      </p:sp>
      <p:sp>
        <p:nvSpPr>
          <p:cNvPr id="25606" name="Slide Number Placeholder 1">
            <a:extLst>
              <a:ext uri="{FF2B5EF4-FFF2-40B4-BE49-F238E27FC236}">
                <a16:creationId xmlns:a16="http://schemas.microsoft.com/office/drawing/2014/main" id="{EA27C543-A674-6F4D-A281-EF4DAF0B91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C98FE92-90DA-6044-8562-8FBCFEB315D9}" type="slidenum">
              <a:rPr lang="en-US" altLang="en-US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2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2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2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21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219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219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2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2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2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2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2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2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2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2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2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194" grpId="0" animBg="1"/>
      <p:bldP spid="392195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© 2020-Dual Language Training Institute. All Rights Reserved.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1643E3B-8022-184E-A794-DCE3E92674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32327-5242-FE4C-8338-80C3F2EF24C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30971CC-A87C-E947-8617-2FD55A177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95071"/>
            <a:ext cx="7543800" cy="1200329"/>
          </a:xfrm>
          <a:prstGeom prst="rect">
            <a:avLst/>
          </a:prstGeom>
          <a:noFill/>
          <a:ln w="28575" algn="ctr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400" b="1" i="1" dirty="0">
                <a:latin typeface="Times New Roman" panose="02020603050405020304" pitchFamily="18" charset="0"/>
              </a:rPr>
              <a:t>Video: Dallas ISD / 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Distrito escolar de Dallas</a:t>
            </a:r>
          </a:p>
          <a:p>
            <a:pPr algn="ctr"/>
            <a:r>
              <a:rPr lang="en-US" altLang="en-US" sz="2400" b="1" i="1" dirty="0">
                <a:latin typeface="Times New Roman" panose="02020603050405020304" pitchFamily="18" charset="0"/>
              </a:rPr>
              <a:t>2006: 143 Schools  </a:t>
            </a:r>
            <a:r>
              <a:rPr lang="en-US" altLang="en-US" sz="2400" b="1" i="1" dirty="0">
                <a:latin typeface="Times New Roman" panose="02020603050405020304" pitchFamily="18" charset="0"/>
                <a:ea typeface="Wingdings" pitchFamily="2" charset="2"/>
                <a:cs typeface="Times New Roman" panose="02020603050405020304" pitchFamily="18" charset="0"/>
                <a:sym typeface="Wingdings" pitchFamily="2" charset="2"/>
              </a:rPr>
              <a:t>  2018: 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153 Schools</a:t>
            </a:r>
          </a:p>
          <a:p>
            <a:pPr algn="ctr"/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2006: 143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Escuelas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sym typeface="Wingdings" pitchFamily="2" charset="2"/>
              </a:rPr>
              <a:t>  2018: 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153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Escuelas</a:t>
            </a:r>
            <a:endParaRPr lang="en-US" altLang="en-US" sz="2400" b="1" i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BB6F29-5FD4-CA4D-B96A-AD093D7EA5CB}"/>
              </a:ext>
            </a:extLst>
          </p:cNvPr>
          <p:cNvSpPr/>
          <p:nvPr/>
        </p:nvSpPr>
        <p:spPr>
          <a:xfrm>
            <a:off x="2758042" y="3258184"/>
            <a:ext cx="333795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x-none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Show Video</a:t>
            </a:r>
          </a:p>
        </p:txBody>
      </p:sp>
    </p:spTree>
    <p:extLst>
      <p:ext uri="{BB962C8B-B14F-4D97-AF65-F5344CB8AC3E}">
        <p14:creationId xmlns:p14="http://schemas.microsoft.com/office/powerpoint/2010/main" val="356491448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Footer Placeholder 2">
            <a:extLst>
              <a:ext uri="{FF2B5EF4-FFF2-40B4-BE49-F238E27FC236}">
                <a16:creationId xmlns:a16="http://schemas.microsoft.com/office/drawing/2014/main" id="{D46673C5-19CC-2948-906A-B883BB442527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xfrm>
            <a:off x="1676400" y="6324600"/>
            <a:ext cx="52578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2020-Dual Language Training Institute. All Rights Reserved.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E528F0D4-8F22-4E4A-89F4-D27C1937CC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8655078"/>
              </p:ext>
            </p:extLst>
          </p:nvPr>
        </p:nvGraphicFramePr>
        <p:xfrm>
          <a:off x="76200" y="952500"/>
          <a:ext cx="9144000" cy="5702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651" name="Line 4">
            <a:extLst>
              <a:ext uri="{FF2B5EF4-FFF2-40B4-BE49-F238E27FC236}">
                <a16:creationId xmlns:a16="http://schemas.microsoft.com/office/drawing/2014/main" id="{C4A33D1F-700B-AF4C-9BFB-A184B62DA4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90600" y="2667000"/>
            <a:ext cx="4648200" cy="0"/>
          </a:xfrm>
          <a:prstGeom prst="line">
            <a:avLst/>
          </a:prstGeom>
          <a:noFill/>
          <a:ln w="762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Text Box 6">
            <a:extLst>
              <a:ext uri="{FF2B5EF4-FFF2-40B4-BE49-F238E27FC236}">
                <a16:creationId xmlns:a16="http://schemas.microsoft.com/office/drawing/2014/main" id="{74E637B3-2429-D64C-A43B-695693BB7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094413"/>
            <a:ext cx="22098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i="1">
                <a:solidFill>
                  <a:srgbClr val="FFFFFF"/>
                </a:solidFill>
                <a:latin typeface="Palatino Linotype" panose="02040502050505030304" pitchFamily="18" charset="0"/>
              </a:rPr>
              <a:t>(Thomas &amp; Collier, 2002)</a:t>
            </a:r>
          </a:p>
        </p:txBody>
      </p:sp>
      <p:sp>
        <p:nvSpPr>
          <p:cNvPr id="27653" name="Text Box 11">
            <a:extLst>
              <a:ext uri="{FF2B5EF4-FFF2-40B4-BE49-F238E27FC236}">
                <a16:creationId xmlns:a16="http://schemas.microsoft.com/office/drawing/2014/main" id="{38DD376C-442A-5741-B0D2-9D72059F4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262063"/>
            <a:ext cx="289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i="1" u="sng">
                <a:latin typeface="Times New Roman" panose="02020603050405020304" pitchFamily="18" charset="0"/>
              </a:rPr>
              <a:t>Dual Language/</a:t>
            </a:r>
            <a:r>
              <a:rPr lang="en-US" altLang="en-US" sz="1200" b="1" i="1" u="sng">
                <a:solidFill>
                  <a:srgbClr val="FFFF00"/>
                </a:solidFill>
                <a:latin typeface="Times New Roman" panose="02020603050405020304" pitchFamily="18" charset="0"/>
              </a:rPr>
              <a:t>Lenguaje Dual</a:t>
            </a:r>
          </a:p>
        </p:txBody>
      </p:sp>
      <p:sp>
        <p:nvSpPr>
          <p:cNvPr id="27654" name="Text Box 12">
            <a:extLst>
              <a:ext uri="{FF2B5EF4-FFF2-40B4-BE49-F238E27FC236}">
                <a16:creationId xmlns:a16="http://schemas.microsoft.com/office/drawing/2014/main" id="{BF0B7B68-EC3F-8940-BA76-316355D7D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905000"/>
            <a:ext cx="38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i="1">
                <a:solidFill>
                  <a:srgbClr val="FFFF00"/>
                </a:solidFill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27655" name="Text Box 13">
            <a:extLst>
              <a:ext uri="{FF2B5EF4-FFF2-40B4-BE49-F238E27FC236}">
                <a16:creationId xmlns:a16="http://schemas.microsoft.com/office/drawing/2014/main" id="{1E9B0245-1CDA-B148-B4F6-82C3BD123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362200"/>
            <a:ext cx="38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i="1">
                <a:solidFill>
                  <a:srgbClr val="FFFF00"/>
                </a:solidFill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27656" name="Text Box 14">
            <a:extLst>
              <a:ext uri="{FF2B5EF4-FFF2-40B4-BE49-F238E27FC236}">
                <a16:creationId xmlns:a16="http://schemas.microsoft.com/office/drawing/2014/main" id="{7F662BE2-3140-8445-B89A-4AE61B825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124200"/>
            <a:ext cx="38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i="1">
                <a:solidFill>
                  <a:srgbClr val="FFFF00"/>
                </a:solidFill>
                <a:latin typeface="Palatino Linotype" panose="02040502050505030304" pitchFamily="18" charset="0"/>
              </a:rPr>
              <a:t>3</a:t>
            </a:r>
          </a:p>
        </p:txBody>
      </p:sp>
      <p:sp>
        <p:nvSpPr>
          <p:cNvPr id="27657" name="Text Box 15">
            <a:extLst>
              <a:ext uri="{FF2B5EF4-FFF2-40B4-BE49-F238E27FC236}">
                <a16:creationId xmlns:a16="http://schemas.microsoft.com/office/drawing/2014/main" id="{F9787EA6-2B85-FA4D-81E9-9D18B9615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429000"/>
            <a:ext cx="38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i="1">
                <a:solidFill>
                  <a:srgbClr val="FFFF00"/>
                </a:solidFill>
                <a:latin typeface="Palatino Linotype" panose="02040502050505030304" pitchFamily="18" charset="0"/>
              </a:rPr>
              <a:t>4</a:t>
            </a:r>
          </a:p>
        </p:txBody>
      </p:sp>
      <p:sp>
        <p:nvSpPr>
          <p:cNvPr id="27658" name="Text Box 16">
            <a:extLst>
              <a:ext uri="{FF2B5EF4-FFF2-40B4-BE49-F238E27FC236}">
                <a16:creationId xmlns:a16="http://schemas.microsoft.com/office/drawing/2014/main" id="{4D9631B2-C2C3-2A48-BB20-D8AD30804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581400"/>
            <a:ext cx="381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i="1">
                <a:solidFill>
                  <a:srgbClr val="FFFF00"/>
                </a:solidFill>
                <a:latin typeface="Palatino Linotype" panose="02040502050505030304" pitchFamily="18" charset="0"/>
              </a:rPr>
              <a:t>5</a:t>
            </a:r>
          </a:p>
        </p:txBody>
      </p:sp>
      <p:sp>
        <p:nvSpPr>
          <p:cNvPr id="27659" name="Text Box 17">
            <a:extLst>
              <a:ext uri="{FF2B5EF4-FFF2-40B4-BE49-F238E27FC236}">
                <a16:creationId xmlns:a16="http://schemas.microsoft.com/office/drawing/2014/main" id="{C43A095E-6589-E248-B1C3-02B14B965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102100"/>
            <a:ext cx="38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i="1">
                <a:solidFill>
                  <a:srgbClr val="FFFF00"/>
                </a:solidFill>
                <a:latin typeface="Palatino Linotype" panose="02040502050505030304" pitchFamily="18" charset="0"/>
              </a:rPr>
              <a:t>6</a:t>
            </a:r>
          </a:p>
        </p:txBody>
      </p:sp>
      <p:sp>
        <p:nvSpPr>
          <p:cNvPr id="27660" name="Slide Number Placeholder 3">
            <a:extLst>
              <a:ext uri="{FF2B5EF4-FFF2-40B4-BE49-F238E27FC236}">
                <a16:creationId xmlns:a16="http://schemas.microsoft.com/office/drawing/2014/main" id="{46B56AEB-C795-0541-91AC-81E5E5BDAF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37C1EA7-A306-CA45-B39B-6FD773B68624}" type="slidenum">
              <a:rPr lang="en-US" altLang="en-US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7661" name="Rectangle 2">
            <a:extLst>
              <a:ext uri="{FF2B5EF4-FFF2-40B4-BE49-F238E27FC236}">
                <a16:creationId xmlns:a16="http://schemas.microsoft.com/office/drawing/2014/main" id="{A0A60645-6D71-B647-B95A-47FBECD6D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8686800" cy="762000"/>
          </a:xfrm>
          <a:prstGeom prst="rect">
            <a:avLst/>
          </a:prstGeom>
          <a:noFill/>
          <a:ln w="38100">
            <a:solidFill>
              <a:srgbClr val="B925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National Research - Models for Educating Spanish Dominant Students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</a:rPr>
              <a:t>Investigación Nacional: Modelos para Educar Estudiantes de Habla Español</a:t>
            </a:r>
          </a:p>
        </p:txBody>
      </p:sp>
      <p:sp>
        <p:nvSpPr>
          <p:cNvPr id="27662" name="Text Box 7">
            <a:extLst>
              <a:ext uri="{FF2B5EF4-FFF2-40B4-BE49-F238E27FC236}">
                <a16:creationId xmlns:a16="http://schemas.microsoft.com/office/drawing/2014/main" id="{818ADC33-BAC5-8D40-AD16-931C8ED5F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066800"/>
            <a:ext cx="510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</a:rPr>
              <a:t>(English Reading -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Lectura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en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s-ES_tradnl" altLang="en-US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inglés</a:t>
            </a:r>
            <a:r>
              <a:rPr lang="en-US" altLang="en-US" sz="20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7663" name="Text Box 5">
            <a:extLst>
              <a:ext uri="{FF2B5EF4-FFF2-40B4-BE49-F238E27FC236}">
                <a16:creationId xmlns:a16="http://schemas.microsoft.com/office/drawing/2014/main" id="{3A8E342E-4F39-E74D-8A67-38C428EA5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743200"/>
            <a:ext cx="480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latin typeface="Palatino Linotype" panose="02040502050505030304" pitchFamily="18" charset="0"/>
              </a:rPr>
              <a:t>Average reading score of native </a:t>
            </a:r>
            <a:r>
              <a:rPr lang="en-US" altLang="en-US" sz="1400" u="sng" dirty="0">
                <a:latin typeface="Palatino Linotype" panose="02040502050505030304" pitchFamily="18" charset="0"/>
              </a:rPr>
              <a:t>English</a:t>
            </a:r>
            <a:r>
              <a:rPr lang="en-US" altLang="en-US" sz="1400" dirty="0">
                <a:latin typeface="Palatino Linotype" panose="02040502050505030304" pitchFamily="18" charset="0"/>
              </a:rPr>
              <a:t> speakers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FFFF00"/>
                </a:solidFill>
                <a:latin typeface="Palatino Linotype" panose="02040502050505030304" pitchFamily="18" charset="0"/>
              </a:rPr>
              <a:t>El </a:t>
            </a:r>
            <a:r>
              <a:rPr lang="en-US" altLang="en-US" sz="1400" dirty="0" err="1">
                <a:solidFill>
                  <a:srgbClr val="FFFF00"/>
                </a:solidFill>
                <a:latin typeface="Palatino Linotype" panose="02040502050505030304" pitchFamily="18" charset="0"/>
              </a:rPr>
              <a:t>promedio</a:t>
            </a:r>
            <a:r>
              <a:rPr lang="en-US" altLang="en-US" sz="1400" dirty="0">
                <a:solidFill>
                  <a:srgbClr val="FFFF00"/>
                </a:solidFill>
                <a:latin typeface="Palatino Linotype" panose="02040502050505030304" pitchFamily="18" charset="0"/>
              </a:rPr>
              <a:t> de </a:t>
            </a:r>
            <a:r>
              <a:rPr lang="en-US" altLang="en-US" sz="1400" dirty="0" err="1">
                <a:solidFill>
                  <a:srgbClr val="FFFF00"/>
                </a:solidFill>
                <a:latin typeface="Palatino Linotype" panose="02040502050505030304" pitchFamily="18" charset="0"/>
              </a:rPr>
              <a:t>lectura</a:t>
            </a:r>
            <a:r>
              <a:rPr lang="en-US" altLang="en-US" sz="1400" dirty="0">
                <a:solidFill>
                  <a:srgbClr val="FFFF00"/>
                </a:solidFill>
                <a:latin typeface="Palatino Linotype" panose="02040502050505030304" pitchFamily="18" charset="0"/>
              </a:rPr>
              <a:t> para </a:t>
            </a:r>
            <a:r>
              <a:rPr lang="en-US" altLang="en-US" sz="1400" dirty="0" err="1">
                <a:solidFill>
                  <a:srgbClr val="FFFF00"/>
                </a:solidFill>
                <a:latin typeface="Palatino Linotype" panose="02040502050505030304" pitchFamily="18" charset="0"/>
              </a:rPr>
              <a:t>estudiantes</a:t>
            </a:r>
            <a:r>
              <a:rPr lang="en-US" altLang="en-US" sz="1400" dirty="0">
                <a:solidFill>
                  <a:srgbClr val="FFFF00"/>
                </a:solidFill>
                <a:latin typeface="Palatino Linotype" panose="02040502050505030304" pitchFamily="18" charset="0"/>
              </a:rPr>
              <a:t> de </a:t>
            </a:r>
            <a:r>
              <a:rPr lang="en-US" altLang="en-US" sz="1400" dirty="0" err="1">
                <a:solidFill>
                  <a:srgbClr val="FFFF00"/>
                </a:solidFill>
                <a:latin typeface="Palatino Linotype" panose="02040502050505030304" pitchFamily="18" charset="0"/>
              </a:rPr>
              <a:t>habla</a:t>
            </a:r>
            <a:r>
              <a:rPr lang="en-US" altLang="en-US" sz="1400" dirty="0">
                <a:solidFill>
                  <a:srgbClr val="FFFF00"/>
                </a:solidFill>
                <a:latin typeface="Palatino Linotype" panose="02040502050505030304" pitchFamily="18" charset="0"/>
              </a:rPr>
              <a:t> </a:t>
            </a:r>
            <a:r>
              <a:rPr lang="es-ES_tradnl" altLang="en-US" sz="1400" dirty="0">
                <a:solidFill>
                  <a:srgbClr val="FFFF00"/>
                </a:solidFill>
                <a:latin typeface="Palatino Linotype" panose="02040502050505030304" pitchFamily="18" charset="0"/>
              </a:rPr>
              <a:t>inglés</a:t>
            </a:r>
            <a:endParaRPr lang="en-US" altLang="en-US" sz="1400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7664" name="Text Box 9">
            <a:extLst>
              <a:ext uri="{FF2B5EF4-FFF2-40B4-BE49-F238E27FC236}">
                <a16:creationId xmlns:a16="http://schemas.microsoft.com/office/drawing/2014/main" id="{100F1592-D2C6-D546-8A55-8E3ABA0D4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19800"/>
            <a:ext cx="51054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Times New Roman" panose="02020603050405020304" pitchFamily="18" charset="0"/>
              </a:rPr>
              <a:t>Program Implementation through 5th Grade only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Programa</a:t>
            </a:r>
            <a:r>
              <a:rPr lang="en-US" altLang="en-US" sz="1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implementado</a:t>
            </a:r>
            <a:r>
              <a:rPr lang="en-US" altLang="en-US" sz="1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solamente</a:t>
            </a:r>
            <a:r>
              <a:rPr lang="en-US" altLang="en-US" sz="1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de K-5 </a:t>
            </a:r>
            <a:r>
              <a:rPr lang="en-US" altLang="en-US" sz="1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grado</a:t>
            </a:r>
            <a:endParaRPr lang="en-US" altLang="en-US" sz="1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65" name="Text Box 11">
            <a:extLst>
              <a:ext uri="{FF2B5EF4-FFF2-40B4-BE49-F238E27FC236}">
                <a16:creationId xmlns:a16="http://schemas.microsoft.com/office/drawing/2014/main" id="{6CBA28C7-9FCD-7F41-B2DC-4DE57CE44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619375"/>
            <a:ext cx="289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i="1" u="sng">
                <a:latin typeface="Times New Roman" panose="02020603050405020304" pitchFamily="18" charset="0"/>
              </a:rPr>
              <a:t>Bilingual Programs/</a:t>
            </a:r>
            <a:r>
              <a:rPr lang="en-US" altLang="en-US" sz="1200" b="1" i="1" u="sng">
                <a:solidFill>
                  <a:srgbClr val="FFFF00"/>
                </a:solidFill>
                <a:latin typeface="Times New Roman" panose="02020603050405020304" pitchFamily="18" charset="0"/>
              </a:rPr>
              <a:t>Programas Bilingues</a:t>
            </a:r>
          </a:p>
        </p:txBody>
      </p:sp>
      <p:sp>
        <p:nvSpPr>
          <p:cNvPr id="27666" name="Text Box 12">
            <a:extLst>
              <a:ext uri="{FF2B5EF4-FFF2-40B4-BE49-F238E27FC236}">
                <a16:creationId xmlns:a16="http://schemas.microsoft.com/office/drawing/2014/main" id="{3A9C3098-94DE-DB4F-90DE-81B1B42BB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552575"/>
            <a:ext cx="381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i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7667" name="Text Box 13">
            <a:extLst>
              <a:ext uri="{FF2B5EF4-FFF2-40B4-BE49-F238E27FC236}">
                <a16:creationId xmlns:a16="http://schemas.microsoft.com/office/drawing/2014/main" id="{7C10F77A-C272-F84F-A0BB-989BCACCA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238375"/>
            <a:ext cx="381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i="1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7668" name="Text Box 14">
            <a:extLst>
              <a:ext uri="{FF2B5EF4-FFF2-40B4-BE49-F238E27FC236}">
                <a16:creationId xmlns:a16="http://schemas.microsoft.com/office/drawing/2014/main" id="{7F7BBD60-722E-2045-8321-63EA64374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000375"/>
            <a:ext cx="381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i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7669" name="Text Box 15">
            <a:extLst>
              <a:ext uri="{FF2B5EF4-FFF2-40B4-BE49-F238E27FC236}">
                <a16:creationId xmlns:a16="http://schemas.microsoft.com/office/drawing/2014/main" id="{3CA20104-BCAB-1047-B545-E0EBCA79C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686175"/>
            <a:ext cx="381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i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7670" name="Text Box 16">
            <a:extLst>
              <a:ext uri="{FF2B5EF4-FFF2-40B4-BE49-F238E27FC236}">
                <a16:creationId xmlns:a16="http://schemas.microsoft.com/office/drawing/2014/main" id="{59F91FB6-C940-1F4B-A5D6-C33EBF004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394200"/>
            <a:ext cx="381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i="1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7671" name="Text Box 17">
            <a:extLst>
              <a:ext uri="{FF2B5EF4-FFF2-40B4-BE49-F238E27FC236}">
                <a16:creationId xmlns:a16="http://schemas.microsoft.com/office/drawing/2014/main" id="{44174A82-3224-9C4D-896B-6511A9C4F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5133975"/>
            <a:ext cx="381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i="1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7672" name="Text Box 17">
            <a:extLst>
              <a:ext uri="{FF2B5EF4-FFF2-40B4-BE49-F238E27FC236}">
                <a16:creationId xmlns:a16="http://schemas.microsoft.com/office/drawing/2014/main" id="{7F6EA1B6-5726-A844-9AAE-EF93D1476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295775"/>
            <a:ext cx="38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i="1">
                <a:solidFill>
                  <a:srgbClr val="FFFF00"/>
                </a:solidFill>
                <a:latin typeface="Palatino Linotype" panose="02040502050505030304" pitchFamily="18" charset="0"/>
              </a:rPr>
              <a:t>7</a:t>
            </a:r>
          </a:p>
        </p:txBody>
      </p:sp>
      <p:sp>
        <p:nvSpPr>
          <p:cNvPr id="27673" name="Text Box 17">
            <a:extLst>
              <a:ext uri="{FF2B5EF4-FFF2-40B4-BE49-F238E27FC236}">
                <a16:creationId xmlns:a16="http://schemas.microsoft.com/office/drawing/2014/main" id="{86C1CC0A-AEF7-034F-94D9-A7CA88393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5819775"/>
            <a:ext cx="381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i="1">
                <a:latin typeface="Times New Roman" panose="02020603050405020304" pitchFamily="18" charset="0"/>
              </a:rPr>
              <a:t>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category" animBg="0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Number Placeholder 5">
            <a:extLst>
              <a:ext uri="{FF2B5EF4-FFF2-40B4-BE49-F238E27FC236}">
                <a16:creationId xmlns:a16="http://schemas.microsoft.com/office/drawing/2014/main" id="{0F725AF8-A172-2F4D-82E1-D0FACD0AF8FD}"/>
              </a:ext>
            </a:extLst>
          </p:cNvPr>
          <p:cNvSpPr txBox="1">
            <a:spLocks noGrp="1"/>
          </p:cNvSpPr>
          <p:nvPr/>
        </p:nvSpPr>
        <p:spPr bwMode="auto">
          <a:xfrm>
            <a:off x="3429000" y="6400800"/>
            <a:ext cx="2286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63411B00-1511-264C-9967-5C1B6F187982}" type="slidenum">
              <a:rPr lang="en-US" altLang="en-US" sz="1400"/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en-US" sz="14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299868BC-18A5-9543-A32A-2EAE0A12896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533400"/>
            <a:ext cx="8534400" cy="1295400"/>
          </a:xfrm>
          <a:ln w="38100">
            <a:solidFill>
              <a:srgbClr val="CC33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altLang="x-none" sz="3300" i="1" dirty="0">
                <a:solidFill>
                  <a:schemeClr val="tx1"/>
                </a:solidFill>
                <a:latin typeface="Palatino Linotype" charset="0"/>
                <a:ea typeface="ＭＳ Ｐゴシック" charset="-128"/>
              </a:rPr>
              <a:t>Purpose of Dual Language Program</a:t>
            </a:r>
            <a:br>
              <a:rPr lang="en-US" altLang="x-none" sz="3300" i="1" dirty="0">
                <a:solidFill>
                  <a:schemeClr val="tx1"/>
                </a:solidFill>
                <a:latin typeface="Palatino Linotype" charset="0"/>
                <a:ea typeface="ＭＳ Ｐゴシック" charset="-128"/>
              </a:rPr>
            </a:br>
            <a:r>
              <a:rPr lang="en-US" altLang="x-none" sz="3300" i="1" dirty="0" err="1">
                <a:solidFill>
                  <a:srgbClr val="FFFF00"/>
                </a:solidFill>
                <a:latin typeface="Palatino Linotype" charset="0"/>
                <a:ea typeface="ＭＳ Ｐゴシック" charset="-128"/>
              </a:rPr>
              <a:t>Proposito</a:t>
            </a:r>
            <a:r>
              <a:rPr lang="en-US" altLang="x-none" sz="3300" i="1" dirty="0">
                <a:solidFill>
                  <a:srgbClr val="FFFF00"/>
                </a:solidFill>
                <a:latin typeface="Palatino Linotype" charset="0"/>
                <a:ea typeface="ＭＳ Ｐゴシック" charset="-128"/>
              </a:rPr>
              <a:t> de </a:t>
            </a:r>
            <a:r>
              <a:rPr lang="en-US" altLang="x-none" sz="3300" i="1" dirty="0" err="1">
                <a:solidFill>
                  <a:srgbClr val="FFFF00"/>
                </a:solidFill>
                <a:latin typeface="Palatino Linotype" charset="0"/>
                <a:ea typeface="ＭＳ Ｐゴシック" charset="-128"/>
              </a:rPr>
              <a:t>Programas</a:t>
            </a:r>
            <a:r>
              <a:rPr lang="en-US" altLang="x-none" sz="3300" i="1" dirty="0">
                <a:solidFill>
                  <a:srgbClr val="FFFF00"/>
                </a:solidFill>
                <a:latin typeface="Palatino Linotype" charset="0"/>
                <a:ea typeface="ＭＳ Ｐゴシック" charset="-128"/>
              </a:rPr>
              <a:t> de </a:t>
            </a:r>
            <a:r>
              <a:rPr lang="en-US" altLang="x-none" sz="3300" i="1" dirty="0" err="1">
                <a:solidFill>
                  <a:srgbClr val="FFFF00"/>
                </a:solidFill>
                <a:latin typeface="Palatino Linotype" charset="0"/>
                <a:ea typeface="ＭＳ Ｐゴシック" charset="-128"/>
              </a:rPr>
              <a:t>Lenguaje</a:t>
            </a:r>
            <a:r>
              <a:rPr lang="en-US" altLang="x-none" sz="3300" i="1" dirty="0">
                <a:solidFill>
                  <a:srgbClr val="FFFF00"/>
                </a:solidFill>
                <a:latin typeface="Palatino Linotype" charset="0"/>
                <a:ea typeface="ＭＳ Ｐゴシック" charset="-128"/>
              </a:rPr>
              <a:t> Dual </a:t>
            </a:r>
            <a:endParaRPr lang="en-US" altLang="x-none" sz="2900" i="1" dirty="0">
              <a:solidFill>
                <a:srgbClr val="FFFF00"/>
              </a:solidFill>
              <a:latin typeface="Palatino Linotype" charset="0"/>
              <a:ea typeface="ＭＳ Ｐゴシック" charset="-128"/>
            </a:endParaRP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F79C82F-91DA-0340-8B5B-B6E53D524FD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057400"/>
            <a:ext cx="8229600" cy="3886200"/>
          </a:xfrm>
          <a:ln w="19050">
            <a:solidFill>
              <a:srgbClr val="CC3300"/>
            </a:solidFill>
          </a:ln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altLang="x-none" sz="2800" b="1" i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The number one predictor for long-term academic achievement in English is the </a:t>
            </a:r>
            <a:r>
              <a:rPr lang="en-US" altLang="x-none" sz="2800" b="1" i="1" u="sng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extent</a:t>
            </a:r>
            <a:r>
              <a:rPr lang="en-US" altLang="x-none" sz="2800" b="1" i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and </a:t>
            </a:r>
            <a:r>
              <a:rPr lang="en-US" altLang="x-none" sz="2800" b="1" i="1" u="sng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quality</a:t>
            </a:r>
            <a:r>
              <a:rPr lang="en-US" altLang="x-none" sz="2800" b="1" i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of L1 schooling found in dual language programs</a:t>
            </a:r>
          </a:p>
          <a:p>
            <a:pPr eaLnBrk="1" hangingPunct="1">
              <a:buFont typeface="Wingdings" charset="2"/>
              <a:buChar char="n"/>
              <a:defRPr/>
            </a:pPr>
            <a:endParaRPr lang="en-US" altLang="x-none" sz="2800" b="1" i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s-ES_tradnl" altLang="x-none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El predictor número uno para el logro académico a largo plazo en </a:t>
            </a:r>
            <a:r>
              <a:rPr lang="es-ES_tradnl" altLang="x-none" sz="2800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inglés</a:t>
            </a:r>
            <a:r>
              <a:rPr lang="es-ES_tradnl" altLang="x-none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es el </a:t>
            </a:r>
            <a:r>
              <a:rPr lang="es-ES_tradnl" altLang="x-none" sz="2800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grado</a:t>
            </a:r>
            <a:r>
              <a:rPr lang="es-ES_tradnl" altLang="x-none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y la </a:t>
            </a:r>
            <a:r>
              <a:rPr lang="es-ES_tradnl" altLang="x-none" sz="2800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calidad</a:t>
            </a:r>
            <a:r>
              <a:rPr lang="es-ES_tradnl" altLang="x-none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de la educación en el primer idioma que se encuentra en los programas de lenguaje dual</a:t>
            </a:r>
            <a:endParaRPr lang="en-US" altLang="x-none" sz="1600" b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algn="r"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x-none" sz="16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(Thomas &amp; Collier, 2002)</a:t>
            </a:r>
            <a:endParaRPr lang="en-US" altLang="x-none" sz="1600" b="1" i="1" dirty="0">
              <a:solidFill>
                <a:srgbClr val="FFFF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  <p:sp>
        <p:nvSpPr>
          <p:cNvPr id="29700" name="Footer Placeholder 1">
            <a:extLst>
              <a:ext uri="{FF2B5EF4-FFF2-40B4-BE49-F238E27FC236}">
                <a16:creationId xmlns:a16="http://schemas.microsoft.com/office/drawing/2014/main" id="{915262B6-89A8-CA4D-9075-290814A3FB7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2020-Dual Language Training Institute. All Rights Reserved.</a:t>
            </a:r>
          </a:p>
        </p:txBody>
      </p:sp>
      <p:sp>
        <p:nvSpPr>
          <p:cNvPr id="29701" name="Slide Number Placeholder 2">
            <a:extLst>
              <a:ext uri="{FF2B5EF4-FFF2-40B4-BE49-F238E27FC236}">
                <a16:creationId xmlns:a16="http://schemas.microsoft.com/office/drawing/2014/main" id="{037F3F78-DCAD-1A4B-9AAE-669FA8320B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0020AC3-6DAE-1847-8136-86F5266BA436}" type="slidenum">
              <a:rPr lang="en-US" altLang="en-US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2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animBg="1" autoUpdateAnimBg="0"/>
      <p:bldP spid="1027" grpId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Footer Placeholder 1">
            <a:extLst>
              <a:ext uri="{FF2B5EF4-FFF2-40B4-BE49-F238E27FC236}">
                <a16:creationId xmlns:a16="http://schemas.microsoft.com/office/drawing/2014/main" id="{08358718-4142-F040-9110-F599734D34B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xfrm>
            <a:off x="1828800" y="6248400"/>
            <a:ext cx="5562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Copyright © 2020-Dual Language Training Institute. All Rights Reserved.</a:t>
            </a:r>
          </a:p>
        </p:txBody>
      </p:sp>
      <p:sp>
        <p:nvSpPr>
          <p:cNvPr id="41986" name="Slide Number Placeholder 2">
            <a:extLst>
              <a:ext uri="{FF2B5EF4-FFF2-40B4-BE49-F238E27FC236}">
                <a16:creationId xmlns:a16="http://schemas.microsoft.com/office/drawing/2014/main" id="{4BED0403-2FBD-9E46-8382-53BECB4F4C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7DA16C9E-E98F-504B-8F74-FEC45E4832AF}" type="slidenum">
              <a:rPr lang="en-US" altLang="en-US" smtClean="0">
                <a:latin typeface="Arial" panose="020B0604020202020204" pitchFamily="34" charset="0"/>
              </a:rPr>
              <a:pPr/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E8AF3B3D-B021-F44B-A372-CBED2E506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107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12106</TotalTime>
  <Pages>19</Pages>
  <Words>1635</Words>
  <Application>Microsoft Macintosh PowerPoint</Application>
  <PresentationFormat>Letter Paper (8.5x11 in)</PresentationFormat>
  <Paragraphs>206</Paragraphs>
  <Slides>26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Garamond</vt:lpstr>
      <vt:lpstr>Palatino Linotype</vt:lpstr>
      <vt:lpstr>Times New Roman</vt:lpstr>
      <vt:lpstr>Times New Roman Bold Italic</vt:lpstr>
      <vt:lpstr>Wingdings</vt:lpstr>
      <vt:lpstr>Stream</vt:lpstr>
      <vt:lpstr>Gómez &amp; Gómez Dual Language Program Programa de Lenguaje Dual de Gómez y Gómez</vt:lpstr>
      <vt:lpstr>PowerPoint Presentation</vt:lpstr>
      <vt:lpstr>Purpose of Bilingual  Education Propósito de la educación bilingüe</vt:lpstr>
      <vt:lpstr>PowerPoint Presentation</vt:lpstr>
      <vt:lpstr>Dual Language is for All Children! ¡Programa de Lenguaje Dual es para todos los niños!</vt:lpstr>
      <vt:lpstr>PowerPoint Presentation</vt:lpstr>
      <vt:lpstr>PowerPoint Presentation</vt:lpstr>
      <vt:lpstr>Purpose of Dual Language Program Proposito de Programas de Lenguaje Dual </vt:lpstr>
      <vt:lpstr>PowerPoint Presentation</vt:lpstr>
      <vt:lpstr>Instructional Program - Programa Instrucciónal</vt:lpstr>
      <vt:lpstr>PowerPoint Presentation</vt:lpstr>
      <vt:lpstr>PowerPoint Presentation</vt:lpstr>
      <vt:lpstr>Parent’s Role – Rol de Los Padres</vt:lpstr>
      <vt:lpstr>PowerPoint Presentation</vt:lpstr>
      <vt:lpstr>PowerPoint Presentation</vt:lpstr>
      <vt:lpstr>PowerPoint Presentation</vt:lpstr>
      <vt:lpstr>PowerPoint Presentation</vt:lpstr>
      <vt:lpstr>Bilingual Pairs – Pares Bilingües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Benefits of Bilingualism for All Children Beneficios del Bilingüismo Para Todos Los Niños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Bilingual Education</dc:title>
  <dc:subject/>
  <dc:creator>Mrs. Gracie V. Perez</dc:creator>
  <cp:keywords/>
  <dc:description/>
  <cp:lastModifiedBy>Leo Gomez</cp:lastModifiedBy>
  <cp:revision>1228</cp:revision>
  <cp:lastPrinted>2003-05-12T03:14:25Z</cp:lastPrinted>
  <dcterms:created xsi:type="dcterms:W3CDTF">2011-05-18T03:58:37Z</dcterms:created>
  <dcterms:modified xsi:type="dcterms:W3CDTF">2020-01-16T22:33:49Z</dcterms:modified>
</cp:coreProperties>
</file>